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82" r:id="rId2"/>
    <p:sldMasterId id="2147483708" r:id="rId3"/>
  </p:sldMasterIdLst>
  <p:notesMasterIdLst>
    <p:notesMasterId r:id="rId43"/>
  </p:notesMasterIdLst>
  <p:handoutMasterIdLst>
    <p:handoutMasterId r:id="rId44"/>
  </p:handoutMasterIdLst>
  <p:sldIdLst>
    <p:sldId id="565" r:id="rId4"/>
    <p:sldId id="698" r:id="rId5"/>
    <p:sldId id="700" r:id="rId6"/>
    <p:sldId id="708" r:id="rId7"/>
    <p:sldId id="572" r:id="rId8"/>
    <p:sldId id="591" r:id="rId9"/>
    <p:sldId id="658" r:id="rId10"/>
    <p:sldId id="568" r:id="rId11"/>
    <p:sldId id="592" r:id="rId12"/>
    <p:sldId id="671" r:id="rId13"/>
    <p:sldId id="703" r:id="rId14"/>
    <p:sldId id="701" r:id="rId15"/>
    <p:sldId id="709" r:id="rId16"/>
    <p:sldId id="710" r:id="rId17"/>
    <p:sldId id="651" r:id="rId18"/>
    <p:sldId id="652" r:id="rId19"/>
    <p:sldId id="676" r:id="rId20"/>
    <p:sldId id="630" r:id="rId21"/>
    <p:sldId id="686" r:id="rId22"/>
    <p:sldId id="687" r:id="rId23"/>
    <p:sldId id="688" r:id="rId24"/>
    <p:sldId id="667" r:id="rId25"/>
    <p:sldId id="602" r:id="rId26"/>
    <p:sldId id="694" r:id="rId27"/>
    <p:sldId id="657" r:id="rId28"/>
    <p:sldId id="655" r:id="rId29"/>
    <p:sldId id="590" r:id="rId30"/>
    <p:sldId id="608" r:id="rId31"/>
    <p:sldId id="609" r:id="rId32"/>
    <p:sldId id="637" r:id="rId33"/>
    <p:sldId id="645" r:id="rId34"/>
    <p:sldId id="648" r:id="rId35"/>
    <p:sldId id="640" r:id="rId36"/>
    <p:sldId id="641" r:id="rId37"/>
    <p:sldId id="646" r:id="rId38"/>
    <p:sldId id="647" r:id="rId39"/>
    <p:sldId id="711" r:id="rId40"/>
    <p:sldId id="578" r:id="rId41"/>
    <p:sldId id="566" r:id="rId42"/>
  </p:sldIdLst>
  <p:sldSz cx="12192000" cy="6858000"/>
  <p:notesSz cx="7315200" cy="96012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2DC9F4-9F60-C7C1-8654-3A22DD551795}" name="Lindsay Esquivel" initials="LE" userId="S::lesquivel@saws.org::4b167950-1900-4213-8a79-91edbdfc73bb" providerId="AD"/>
  <p188:author id="{B78949FA-426A-F382-33F3-F62044938236}" name="Diana Woltersdorf L" initials="DWL" userId="S::ddwyer@saws.org::c3827afe-a3f7-4d65-903c-1be3332209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iana Woltersdorf L" initials="DWL" lastIdx="22" clrIdx="6">
    <p:extLst>
      <p:ext uri="{19B8F6BF-5375-455C-9EA6-DF929625EA0E}">
        <p15:presenceInfo xmlns:p15="http://schemas.microsoft.com/office/powerpoint/2012/main" userId="S::ddwyer@saws.org::c3827afe-a3f7-4d65-903c-1be333220966" providerId="AD"/>
      </p:ext>
    </p:extLst>
  </p:cmAuthor>
  <p:cmAuthor id="1" name="Lindsay Esquivel" initials="LE" lastIdx="2" clrIdx="0">
    <p:extLst>
      <p:ext uri="{19B8F6BF-5375-455C-9EA6-DF929625EA0E}">
        <p15:presenceInfo xmlns:p15="http://schemas.microsoft.com/office/powerpoint/2012/main" userId="S::lesquivel@saws.org::4b167950-1900-4213-8a79-91edbdfc73bb" providerId="AD"/>
      </p:ext>
    </p:extLst>
  </p:cmAuthor>
  <p:cmAuthor id="2" name="Rachel Hoffmeyer M" initials="RHM" lastIdx="14" clrIdx="1">
    <p:extLst>
      <p:ext uri="{19B8F6BF-5375-455C-9EA6-DF929625EA0E}">
        <p15:presenceInfo xmlns:p15="http://schemas.microsoft.com/office/powerpoint/2012/main" userId="S::rmhoffmeyer@saws.org::5237bbbe-c0f1-46e6-b7ee-3d1bd878574c" providerId="AD"/>
      </p:ext>
    </p:extLst>
  </p:cmAuthor>
  <p:cmAuthor id="3" name="Ann Peche E" initials="APE" lastIdx="11" clrIdx="2">
    <p:extLst>
      <p:ext uri="{19B8F6BF-5375-455C-9EA6-DF929625EA0E}">
        <p15:presenceInfo xmlns:p15="http://schemas.microsoft.com/office/powerpoint/2012/main" userId="S::apeche@saws.org::7eeb3e77-e973-4d64-8458-9fc4b2f3822c" providerId="AD"/>
      </p:ext>
    </p:extLst>
  </p:cmAuthor>
  <p:cmAuthor id="4" name="Alla Korostyshevsky" initials="AK" lastIdx="2" clrIdx="3">
    <p:extLst>
      <p:ext uri="{19B8F6BF-5375-455C-9EA6-DF929625EA0E}">
        <p15:presenceInfo xmlns:p15="http://schemas.microsoft.com/office/powerpoint/2012/main" userId="S::akorostyshevsky@saws.org::efc1f384-39a6-4e40-ae45-4778ea9aef32" providerId="AD"/>
      </p:ext>
    </p:extLst>
  </p:cmAuthor>
  <p:cmAuthor id="5" name="Steven Anthes E" initials="SAE" lastIdx="15" clrIdx="4">
    <p:extLst>
      <p:ext uri="{19B8F6BF-5375-455C-9EA6-DF929625EA0E}">
        <p15:presenceInfo xmlns:p15="http://schemas.microsoft.com/office/powerpoint/2012/main" userId="S::seanthes@saws.org::58870aa5-4f48-48f1-a30a-f72ac1122af9" providerId="AD"/>
      </p:ext>
    </p:extLst>
  </p:cmAuthor>
  <p:cmAuthor id="6" name="Cristina Brantley" initials="CB" lastIdx="4" clrIdx="5">
    <p:extLst>
      <p:ext uri="{19B8F6BF-5375-455C-9EA6-DF929625EA0E}">
        <p15:presenceInfo xmlns:p15="http://schemas.microsoft.com/office/powerpoint/2012/main" userId="S::crihernandez@saws.org::89822a86-5c64-499e-a572-f1d919302e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52AF7"/>
    <a:srgbClr val="4411A1"/>
    <a:srgbClr val="009900"/>
    <a:srgbClr val="FF66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442" autoAdjust="0"/>
  </p:normalViewPr>
  <p:slideViewPr>
    <p:cSldViewPr snapToGrid="0">
      <p:cViewPr varScale="1">
        <p:scale>
          <a:sx n="42" d="100"/>
          <a:sy n="42" d="100"/>
        </p:scale>
        <p:origin x="1496" y="48"/>
      </p:cViewPr>
      <p:guideLst>
        <p:guide orient="horz" pos="2160"/>
        <p:guide pos="3840"/>
      </p:guideLst>
    </p:cSldViewPr>
  </p:slideViewPr>
  <p:outlineViewPr>
    <p:cViewPr>
      <p:scale>
        <a:sx n="33" d="100"/>
        <a:sy n="33" d="100"/>
      </p:scale>
      <p:origin x="0" y="-6912"/>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324" y="-582"/>
      </p:cViewPr>
      <p:guideLst>
        <p:guide orient="horz" pos="3025"/>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1"/>
            <a:ext cx="3169589" cy="479897"/>
          </a:xfrm>
          <a:prstGeom prst="rect">
            <a:avLst/>
          </a:prstGeom>
          <a:noFill/>
          <a:ln w="9525">
            <a:noFill/>
            <a:miter lim="800000"/>
            <a:headEnd/>
            <a:tailEnd/>
          </a:ln>
          <a:effectLst/>
        </p:spPr>
        <p:txBody>
          <a:bodyPr vert="horz" wrap="square" lIns="96564" tIns="48283" rIns="96564" bIns="48283" numCol="1" anchor="t" anchorCtr="0" compatLnSpc="1">
            <a:prstTxWarp prst="textNoShape">
              <a:avLst/>
            </a:prstTxWarp>
          </a:bodyPr>
          <a:lstStyle>
            <a:lvl1pPr defTabSz="967008">
              <a:spcBef>
                <a:spcPct val="0"/>
              </a:spcBef>
              <a:buFontTx/>
              <a:buNone/>
              <a:defRPr sz="1200">
                <a:solidFill>
                  <a:schemeClr val="tx1"/>
                </a:solidFill>
                <a:latin typeface="Arial" charset="0"/>
              </a:defRPr>
            </a:lvl1pPr>
          </a:lstStyle>
          <a:p>
            <a:endParaRPr lang="en-US" dirty="0"/>
          </a:p>
        </p:txBody>
      </p:sp>
      <p:sp>
        <p:nvSpPr>
          <p:cNvPr id="131075" name="Rectangle 3"/>
          <p:cNvSpPr>
            <a:spLocks noGrp="1" noChangeArrowheads="1"/>
          </p:cNvSpPr>
          <p:nvPr>
            <p:ph type="dt" sz="quarter" idx="1"/>
          </p:nvPr>
        </p:nvSpPr>
        <p:spPr bwMode="auto">
          <a:xfrm>
            <a:off x="4145611" y="1"/>
            <a:ext cx="3169589" cy="479897"/>
          </a:xfrm>
          <a:prstGeom prst="rect">
            <a:avLst/>
          </a:prstGeom>
          <a:noFill/>
          <a:ln w="9525">
            <a:noFill/>
            <a:miter lim="800000"/>
            <a:headEnd/>
            <a:tailEnd/>
          </a:ln>
          <a:effectLst/>
        </p:spPr>
        <p:txBody>
          <a:bodyPr vert="horz" wrap="square" lIns="96564" tIns="48283" rIns="96564" bIns="48283" numCol="1" anchor="t" anchorCtr="0" compatLnSpc="1">
            <a:prstTxWarp prst="textNoShape">
              <a:avLst/>
            </a:prstTxWarp>
          </a:bodyPr>
          <a:lstStyle>
            <a:lvl1pPr algn="r" defTabSz="967008">
              <a:spcBef>
                <a:spcPct val="0"/>
              </a:spcBef>
              <a:buFontTx/>
              <a:buNone/>
              <a:defRPr sz="1200">
                <a:solidFill>
                  <a:schemeClr val="tx1"/>
                </a:solidFill>
                <a:latin typeface="Arial" charset="0"/>
              </a:defRPr>
            </a:lvl1pPr>
          </a:lstStyle>
          <a:p>
            <a:endParaRPr lang="en-US" dirty="0"/>
          </a:p>
        </p:txBody>
      </p:sp>
      <p:sp>
        <p:nvSpPr>
          <p:cNvPr id="131076" name="Rectangle 4"/>
          <p:cNvSpPr>
            <a:spLocks noGrp="1" noChangeArrowheads="1"/>
          </p:cNvSpPr>
          <p:nvPr>
            <p:ph type="ftr" sz="quarter" idx="2"/>
          </p:nvPr>
        </p:nvSpPr>
        <p:spPr bwMode="auto">
          <a:xfrm>
            <a:off x="1" y="9121306"/>
            <a:ext cx="3169589" cy="479896"/>
          </a:xfrm>
          <a:prstGeom prst="rect">
            <a:avLst/>
          </a:prstGeom>
          <a:noFill/>
          <a:ln w="9525">
            <a:noFill/>
            <a:miter lim="800000"/>
            <a:headEnd/>
            <a:tailEnd/>
          </a:ln>
          <a:effectLst/>
        </p:spPr>
        <p:txBody>
          <a:bodyPr vert="horz" wrap="square" lIns="96564" tIns="48283" rIns="96564" bIns="48283" numCol="1" anchor="b" anchorCtr="0" compatLnSpc="1">
            <a:prstTxWarp prst="textNoShape">
              <a:avLst/>
            </a:prstTxWarp>
          </a:bodyPr>
          <a:lstStyle>
            <a:lvl1pPr defTabSz="967008">
              <a:spcBef>
                <a:spcPct val="0"/>
              </a:spcBef>
              <a:buFontTx/>
              <a:buNone/>
              <a:defRPr sz="1200">
                <a:solidFill>
                  <a:schemeClr val="tx1"/>
                </a:solidFill>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4145611" y="9121306"/>
            <a:ext cx="3169589" cy="479896"/>
          </a:xfrm>
          <a:prstGeom prst="rect">
            <a:avLst/>
          </a:prstGeom>
          <a:noFill/>
          <a:ln w="9525">
            <a:noFill/>
            <a:miter lim="800000"/>
            <a:headEnd/>
            <a:tailEnd/>
          </a:ln>
          <a:effectLst/>
        </p:spPr>
        <p:txBody>
          <a:bodyPr vert="horz" wrap="square" lIns="96564" tIns="48283" rIns="96564" bIns="48283" numCol="1" anchor="b" anchorCtr="0" compatLnSpc="1">
            <a:prstTxWarp prst="textNoShape">
              <a:avLst/>
            </a:prstTxWarp>
          </a:bodyPr>
          <a:lstStyle>
            <a:lvl1pPr algn="r" defTabSz="967008">
              <a:spcBef>
                <a:spcPct val="0"/>
              </a:spcBef>
              <a:buFontTx/>
              <a:buNone/>
              <a:defRPr sz="1200">
                <a:solidFill>
                  <a:schemeClr val="tx1"/>
                </a:solidFill>
                <a:latin typeface="Arial" charset="0"/>
              </a:defRPr>
            </a:lvl1pPr>
          </a:lstStyle>
          <a:p>
            <a:fld id="{8C915625-634F-43A9-BFAE-F8FF18CA2E42}" type="slidenum">
              <a:rPr lang="en-US"/>
              <a:pPr/>
              <a:t>‹#›</a:t>
            </a:fld>
            <a:endParaRPr lang="en-US" dirty="0"/>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169589" cy="479897"/>
          </a:xfrm>
          <a:prstGeom prst="rect">
            <a:avLst/>
          </a:prstGeom>
          <a:noFill/>
          <a:ln w="9525">
            <a:noFill/>
            <a:miter lim="800000"/>
            <a:headEnd/>
            <a:tailEnd/>
          </a:ln>
          <a:effectLst/>
        </p:spPr>
        <p:txBody>
          <a:bodyPr vert="horz" wrap="square" lIns="96564" tIns="48283" rIns="96564" bIns="48283" numCol="1" anchor="t" anchorCtr="0" compatLnSpc="1">
            <a:prstTxWarp prst="textNoShape">
              <a:avLst/>
            </a:prstTxWarp>
          </a:bodyPr>
          <a:lstStyle>
            <a:lvl1pPr defTabSz="967008">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4143958" y="1"/>
            <a:ext cx="3169589" cy="479897"/>
          </a:xfrm>
          <a:prstGeom prst="rect">
            <a:avLst/>
          </a:prstGeom>
          <a:noFill/>
          <a:ln w="9525">
            <a:noFill/>
            <a:miter lim="800000"/>
            <a:headEnd/>
            <a:tailEnd/>
          </a:ln>
          <a:effectLst/>
        </p:spPr>
        <p:txBody>
          <a:bodyPr vert="horz" wrap="square" lIns="96564" tIns="48283" rIns="96564" bIns="48283" numCol="1" anchor="t" anchorCtr="0" compatLnSpc="1">
            <a:prstTxWarp prst="textNoShape">
              <a:avLst/>
            </a:prstTxWarp>
          </a:bodyPr>
          <a:lstStyle>
            <a:lvl1pPr algn="r" defTabSz="967008">
              <a:spcBef>
                <a:spcPct val="0"/>
              </a:spcBef>
              <a:buFontTx/>
              <a:buNone/>
              <a:defRPr sz="1200">
                <a:solidFill>
                  <a:schemeClr val="tx1"/>
                </a:solidFill>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461963" y="717550"/>
            <a:ext cx="6402387" cy="36004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29536" y="4559834"/>
            <a:ext cx="5856130" cy="4322342"/>
          </a:xfrm>
          <a:prstGeom prst="rect">
            <a:avLst/>
          </a:prstGeom>
          <a:noFill/>
          <a:ln w="9525">
            <a:noFill/>
            <a:miter lim="800000"/>
            <a:headEnd/>
            <a:tailEnd/>
          </a:ln>
          <a:effectLst/>
        </p:spPr>
        <p:txBody>
          <a:bodyPr vert="horz" wrap="square" lIns="96564" tIns="48283" rIns="96564" bIns="4828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1" y="9119667"/>
            <a:ext cx="3169589" cy="479897"/>
          </a:xfrm>
          <a:prstGeom prst="rect">
            <a:avLst/>
          </a:prstGeom>
          <a:noFill/>
          <a:ln w="9525">
            <a:noFill/>
            <a:miter lim="800000"/>
            <a:headEnd/>
            <a:tailEnd/>
          </a:ln>
          <a:effectLst/>
        </p:spPr>
        <p:txBody>
          <a:bodyPr vert="horz" wrap="square" lIns="96564" tIns="48283" rIns="96564" bIns="48283" numCol="1" anchor="b" anchorCtr="0" compatLnSpc="1">
            <a:prstTxWarp prst="textNoShape">
              <a:avLst/>
            </a:prstTxWarp>
          </a:bodyPr>
          <a:lstStyle>
            <a:lvl1pPr defTabSz="967008">
              <a:spcBef>
                <a:spcPct val="0"/>
              </a:spcBef>
              <a:buFontTx/>
              <a:buNone/>
              <a:defRPr sz="1200">
                <a:solidFill>
                  <a:schemeClr val="tx1"/>
                </a:solidFill>
                <a:latin typeface="Arial" charset="0"/>
              </a:defRPr>
            </a:lvl1pPr>
          </a:lstStyle>
          <a:p>
            <a:endParaRPr lang="en-US" dirty="0"/>
          </a:p>
        </p:txBody>
      </p:sp>
      <p:sp>
        <p:nvSpPr>
          <p:cNvPr id="6151" name="Rectangle 7"/>
          <p:cNvSpPr>
            <a:spLocks noGrp="1" noChangeArrowheads="1"/>
          </p:cNvSpPr>
          <p:nvPr>
            <p:ph type="sldNum" sz="quarter" idx="5"/>
          </p:nvPr>
        </p:nvSpPr>
        <p:spPr bwMode="auto">
          <a:xfrm>
            <a:off x="4143958" y="9119667"/>
            <a:ext cx="3169589" cy="479897"/>
          </a:xfrm>
          <a:prstGeom prst="rect">
            <a:avLst/>
          </a:prstGeom>
          <a:noFill/>
          <a:ln w="9525">
            <a:noFill/>
            <a:miter lim="800000"/>
            <a:headEnd/>
            <a:tailEnd/>
          </a:ln>
          <a:effectLst/>
        </p:spPr>
        <p:txBody>
          <a:bodyPr vert="horz" wrap="square" lIns="96564" tIns="48283" rIns="96564" bIns="48283" numCol="1" anchor="b" anchorCtr="0" compatLnSpc="1">
            <a:prstTxWarp prst="textNoShape">
              <a:avLst/>
            </a:prstTxWarp>
          </a:bodyPr>
          <a:lstStyle>
            <a:lvl1pPr algn="r" defTabSz="967008">
              <a:spcBef>
                <a:spcPct val="0"/>
              </a:spcBef>
              <a:buFontTx/>
              <a:buNone/>
              <a:defRPr sz="1200">
                <a:solidFill>
                  <a:schemeClr val="tx1"/>
                </a:solidFill>
                <a:latin typeface="Arial" charset="0"/>
              </a:defRPr>
            </a:lvl1pPr>
          </a:lstStyle>
          <a:p>
            <a:fld id="{F6AACC46-C279-443F-B556-4A2B318B4903}" type="slidenum">
              <a:rPr lang="en-US"/>
              <a:pPr/>
              <a:t>‹#›</a:t>
            </a:fld>
            <a:endParaRPr lang="en-US" dirty="0"/>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F6AACC46-C279-443F-B556-4A2B318B4903}" type="slidenum">
              <a:rPr lang="en-US" smtClean="0"/>
              <a:pPr/>
              <a:t>5</a:t>
            </a:fld>
            <a:endParaRPr lang="en-US" dirty="0"/>
          </a:p>
        </p:txBody>
      </p:sp>
    </p:spTree>
    <p:extLst>
      <p:ext uri="{BB962C8B-B14F-4D97-AF65-F5344CB8AC3E}">
        <p14:creationId xmlns:p14="http://schemas.microsoft.com/office/powerpoint/2010/main" val="6615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 example of the Chapter 217.6 Summary</a:t>
            </a:r>
            <a:r>
              <a:rPr lang="en-US" baseline="0" dirty="0"/>
              <a:t> Transmittal Letter is provided in the RFQ</a:t>
            </a:r>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934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F6AACC46-C279-443F-B556-4A2B318B4903}" type="slidenum">
              <a:rPr lang="en-US" smtClean="0"/>
              <a:pPr/>
              <a:t>10</a:t>
            </a:fld>
            <a:endParaRPr lang="en-US" dirty="0"/>
          </a:p>
        </p:txBody>
      </p:sp>
    </p:spTree>
    <p:extLst>
      <p:ext uri="{BB962C8B-B14F-4D97-AF65-F5344CB8AC3E}">
        <p14:creationId xmlns:p14="http://schemas.microsoft.com/office/powerpoint/2010/main" val="199623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21</a:t>
            </a:fld>
            <a:endParaRPr lang="en-US" dirty="0"/>
          </a:p>
        </p:txBody>
      </p:sp>
      <p:sp>
        <p:nvSpPr>
          <p:cNvPr id="5" name="Date Placeholder 4">
            <a:extLst>
              <a:ext uri="{FF2B5EF4-FFF2-40B4-BE49-F238E27FC236}">
                <a16:creationId xmlns:a16="http://schemas.microsoft.com/office/drawing/2014/main" id="{DB6D4B4F-8CEF-B425-BEF0-0F166930A25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9055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6AACC46-C279-443F-B556-4A2B318B4903}" type="slidenum">
              <a:rPr lang="en-US" smtClean="0"/>
              <a:pPr/>
              <a:t>27</a:t>
            </a:fld>
            <a:endParaRPr lang="en-US" dirty="0"/>
          </a:p>
        </p:txBody>
      </p:sp>
      <p:sp>
        <p:nvSpPr>
          <p:cNvPr id="5" name="Date Placeholder 4">
            <a:extLst>
              <a:ext uri="{FF2B5EF4-FFF2-40B4-BE49-F238E27FC236}">
                <a16:creationId xmlns:a16="http://schemas.microsoft.com/office/drawing/2014/main" id="{2559148B-0637-222D-938E-01935C30EFD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838626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30</a:t>
            </a:fld>
            <a:endParaRPr lang="en-US" dirty="0"/>
          </a:p>
        </p:txBody>
      </p:sp>
      <p:sp>
        <p:nvSpPr>
          <p:cNvPr id="5" name="Date Placeholder 4">
            <a:extLst>
              <a:ext uri="{FF2B5EF4-FFF2-40B4-BE49-F238E27FC236}">
                <a16:creationId xmlns:a16="http://schemas.microsoft.com/office/drawing/2014/main" id="{754187BF-3A97-5D0B-C56C-A328710F808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65421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541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4501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the QMP Certification</a:t>
            </a:r>
            <a:r>
              <a:rPr lang="en-US" baseline="0" dirty="0"/>
              <a:t> Letter is provided in the RFQ</a:t>
            </a:r>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250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 example of the Chapter 217.6 Summary</a:t>
            </a:r>
            <a:r>
              <a:rPr lang="en-US" baseline="0" dirty="0"/>
              <a:t> Transmittal Letter is provided in the RFQ</a:t>
            </a:r>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856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181187" y="167571"/>
            <a:ext cx="11286068" cy="2263111"/>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2024 Water and Sewer Unspecified Engineering Work Order Services, RFQ</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PS-00167</a:t>
            </a:r>
          </a:p>
        </p:txBody>
      </p:sp>
      <p:sp>
        <p:nvSpPr>
          <p:cNvPr id="8" name="Text Box 19"/>
          <p:cNvSpPr txBox="1">
            <a:spLocks noChangeArrowheads="1"/>
          </p:cNvSpPr>
          <p:nvPr userDrawn="1"/>
        </p:nvSpPr>
        <p:spPr bwMode="auto">
          <a:xfrm>
            <a:off x="5698616" y="4649472"/>
            <a:ext cx="5910159" cy="743602"/>
          </a:xfrm>
          <a:prstGeom prst="rect">
            <a:avLst/>
          </a:prstGeom>
          <a:noFill/>
          <a:ln w="28575" algn="ctr">
            <a:noFill/>
            <a:miter lim="800000"/>
            <a:headEnd/>
            <a:tailEnd/>
          </a:ln>
          <a:effectLst/>
        </p:spPr>
        <p:txBody>
          <a:bodyPr wrap="square">
            <a:spAutoFit/>
          </a:bodyPr>
          <a:lstStyle/>
          <a:p>
            <a:pPr marL="342900" indent="-342900" algn="r">
              <a:lnSpc>
                <a:spcPct val="70000"/>
              </a:lnSpc>
              <a:spcBef>
                <a:spcPct val="50000"/>
              </a:spcBef>
              <a:buFontTx/>
              <a:buNone/>
            </a:pPr>
            <a:r>
              <a:rPr lang="en-US" sz="2200" b="0" i="0" dirty="0">
                <a:solidFill>
                  <a:schemeClr val="accent5">
                    <a:lumMod val="40000"/>
                    <a:lumOff val="60000"/>
                  </a:schemeClr>
                </a:solidFill>
                <a:latin typeface="Gill Sans MT" panose="020B0502020104020203" pitchFamily="34" charset="0"/>
              </a:rPr>
              <a:t>Non-Mandatory Pre-Submittal</a:t>
            </a:r>
            <a:r>
              <a:rPr lang="en-US" sz="2200" b="0" i="0" baseline="0" dirty="0">
                <a:solidFill>
                  <a:schemeClr val="accent5">
                    <a:lumMod val="40000"/>
                    <a:lumOff val="60000"/>
                  </a:schemeClr>
                </a:solidFill>
                <a:latin typeface="Gill Sans MT" panose="020B0502020104020203" pitchFamily="34" charset="0"/>
              </a:rPr>
              <a:t> Meeting</a:t>
            </a:r>
            <a:endParaRPr lang="en-US" sz="2200" b="0" i="0" dirty="0">
              <a:solidFill>
                <a:schemeClr val="accent5">
                  <a:lumMod val="40000"/>
                  <a:lumOff val="60000"/>
                </a:schemeClr>
              </a:solidFill>
              <a:latin typeface="Gill Sans MT" panose="020B0502020104020203" pitchFamily="34" charset="0"/>
            </a:endParaRPr>
          </a:p>
          <a:p>
            <a:pPr marL="342900" marR="0" lvl="0" indent="-342900" algn="r" defTabSz="914400" rtl="0" eaLnBrk="1" fontAlgn="base" latinLnBrk="0" hangingPunct="1">
              <a:lnSpc>
                <a:spcPct val="70000"/>
              </a:lnSpc>
              <a:spcBef>
                <a:spcPct val="50000"/>
              </a:spcBef>
              <a:spcAft>
                <a:spcPct val="0"/>
              </a:spcAft>
              <a:buClrTx/>
              <a:buSzTx/>
              <a:buFontTx/>
              <a:buNone/>
              <a:tabLst/>
              <a:defRPr/>
            </a:pPr>
            <a:r>
              <a:rPr lang="en-US" sz="2200" b="0" i="0" noProof="0" dirty="0">
                <a:solidFill>
                  <a:schemeClr val="accent5">
                    <a:lumMod val="40000"/>
                    <a:lumOff val="60000"/>
                  </a:schemeClr>
                </a:solidFill>
                <a:latin typeface="Gill Sans MT" panose="020B0502020104020203" pitchFamily="34" charset="0"/>
              </a:rPr>
              <a:t>February 7 , 2024</a:t>
            </a:r>
          </a:p>
        </p:txBody>
      </p:sp>
      <p:sp>
        <p:nvSpPr>
          <p:cNvPr id="5" name="Text Box 19"/>
          <p:cNvSpPr txBox="1">
            <a:spLocks noChangeArrowheads="1"/>
          </p:cNvSpPr>
          <p:nvPr userDrawn="1"/>
        </p:nvSpPr>
        <p:spPr bwMode="auto">
          <a:xfrm>
            <a:off x="431685" y="3835468"/>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Marisol V.</a:t>
            </a:r>
            <a:r>
              <a:rPr lang="en-US" sz="2400" b="0" baseline="0" dirty="0">
                <a:solidFill>
                  <a:schemeClr val="bg1"/>
                </a:solidFill>
                <a:latin typeface="Gill Sans MT" panose="020B0502020104020203" pitchFamily="34" charset="0"/>
              </a:rPr>
              <a:t> Robles</a:t>
            </a: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Manager – SMWB Program</a:t>
            </a:r>
          </a:p>
        </p:txBody>
      </p:sp>
      <p:sp>
        <p:nvSpPr>
          <p:cNvPr id="6" name="Text Box 19"/>
          <p:cNvSpPr txBox="1">
            <a:spLocks noChangeArrowheads="1"/>
          </p:cNvSpPr>
          <p:nvPr userDrawn="1"/>
        </p:nvSpPr>
        <p:spPr bwMode="auto">
          <a:xfrm>
            <a:off x="431685" y="4649471"/>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Thea Gonzalez</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Contract Administrator</a:t>
            </a:r>
          </a:p>
        </p:txBody>
      </p:sp>
      <p:sp>
        <p:nvSpPr>
          <p:cNvPr id="9" name="Text Box 19">
            <a:extLst>
              <a:ext uri="{FF2B5EF4-FFF2-40B4-BE49-F238E27FC236}">
                <a16:creationId xmlns:a16="http://schemas.microsoft.com/office/drawing/2014/main" id="{A0AE1A09-D676-4D1E-83B7-8141F0479958}"/>
              </a:ext>
            </a:extLst>
          </p:cNvPr>
          <p:cNvSpPr txBox="1">
            <a:spLocks noChangeArrowheads="1"/>
          </p:cNvSpPr>
          <p:nvPr userDrawn="1"/>
        </p:nvSpPr>
        <p:spPr bwMode="auto">
          <a:xfrm>
            <a:off x="431685" y="3028948"/>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Ann Peche, P.E.</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Manager- Engineering</a:t>
            </a:r>
          </a:p>
        </p:txBody>
      </p:sp>
      <p:sp>
        <p:nvSpPr>
          <p:cNvPr id="2" name="Text Box 19">
            <a:extLst>
              <a:ext uri="{FF2B5EF4-FFF2-40B4-BE49-F238E27FC236}">
                <a16:creationId xmlns:a16="http://schemas.microsoft.com/office/drawing/2014/main" id="{A9F6B5FD-FCB6-12DC-0FA7-A144179DCE00}"/>
              </a:ext>
            </a:extLst>
          </p:cNvPr>
          <p:cNvSpPr txBox="1">
            <a:spLocks noChangeArrowheads="1"/>
          </p:cNvSpPr>
          <p:nvPr userDrawn="1"/>
        </p:nvSpPr>
        <p:spPr bwMode="auto">
          <a:xfrm>
            <a:off x="431684" y="2266606"/>
            <a:ext cx="5910159" cy="689869"/>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Alla Korostyshevsky, P.E., PMP</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Project Engineer II- Engineering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600" y="992372"/>
            <a:ext cx="10972800" cy="4955991"/>
          </a:xfrm>
          <a:prstGeom prst="rect">
            <a:avLst/>
          </a:prstGeom>
        </p:spPr>
        <p:txBody>
          <a:bodyPr/>
          <a:lstStyle>
            <a:lvl1pPr>
              <a:defRPr>
                <a:solidFill>
                  <a:schemeClr val="tx1">
                    <a:lumMod val="65000"/>
                    <a:lumOff val="35000"/>
                  </a:schemeClr>
                </a:solidFill>
                <a:latin typeface="Gill Sans MT" panose="020B0502020104020203" pitchFamily="34" charset="0"/>
              </a:defRPr>
            </a:lvl1pPr>
          </a:lstStyle>
          <a:p>
            <a:endParaRPr lang="en-US" dirty="0"/>
          </a:p>
        </p:txBody>
      </p:sp>
      <p:sp>
        <p:nvSpPr>
          <p:cNvPr id="4" name="Title 1"/>
          <p:cNvSpPr>
            <a:spLocks noGrp="1"/>
          </p:cNvSpPr>
          <p:nvPr>
            <p:ph type="title" hasCustomPrompt="1"/>
          </p:nvPr>
        </p:nvSpPr>
        <p:spPr>
          <a:xfrm>
            <a:off x="609599" y="274639"/>
            <a:ext cx="11389896" cy="69913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313399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D1BC565-A467-4585-9C46-6255AA977F6C}" type="datetimeFigureOut">
              <a:rPr lang="en-US" smtClean="0"/>
              <a:t>2/7/2024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9FE54B7-2681-4681-AC73-50319312AB9C}" type="slidenum">
              <a:rPr lang="en-US" smtClean="0"/>
              <a:t>‹#›</a:t>
            </a:fld>
            <a:endParaRPr lang="en-US" dirty="0"/>
          </a:p>
        </p:txBody>
      </p:sp>
    </p:spTree>
    <p:extLst>
      <p:ext uri="{BB962C8B-B14F-4D97-AF65-F5344CB8AC3E}">
        <p14:creationId xmlns:p14="http://schemas.microsoft.com/office/powerpoint/2010/main" val="98434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16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548436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8216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94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79324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364070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1450929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3688794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76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19959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9416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7.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emf"/><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5.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image" Target="../media/image7.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cSld>
  <p:clrMap bg1="lt1" tx1="dk1" bg2="lt2" tx2="dk2" accent1="accent1" accent2="accent2" accent3="accent3" accent4="accent4" accent5="accent5" accent6="accent6" hlink="hlink" folHlink="folHlink"/>
  <p:sldLayoutIdLst>
    <p:sldLayoutId id="2147483695" r:id="rId1"/>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6" cstate="email">
            <a:extLst>
              <a:ext uri="{28A0092B-C50C-407E-A947-70E740481C1C}">
                <a14:useLocalDpi xmlns:a14="http://schemas.microsoft.com/office/drawing/2010/main" val="0"/>
              </a:ext>
            </a:extLst>
          </a:blip>
          <a:srcRect t="6190" r="3391" b="43509"/>
          <a:stretch/>
        </p:blipFill>
        <p:spPr>
          <a:xfrm>
            <a:off x="0" y="6054221"/>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noProof="0" dirty="0">
                <a:effectLst>
                  <a:outerShdw blurRad="50800" dist="38100" dir="2700000" algn="tl" rotWithShape="0">
                    <a:prstClr val="black">
                      <a:alpha val="40000"/>
                    </a:prstClr>
                  </a:outerShdw>
                </a:effectLst>
                <a:latin typeface="Gill Sans MT" panose="020B0502020104020203" pitchFamily="34" charset="0"/>
              </a:rPr>
              <a:t>February 7, 2024</a:t>
            </a: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259897" y="6234121"/>
            <a:ext cx="9936526"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2024 Water and Sewer Unspecified Engineering Work Order Services- RFQ</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7"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7"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 id="2147483706" r:id="rId12"/>
    <p:sldLayoutId id="2147483707" r:id="rId13"/>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noProof="0" dirty="0">
                <a:effectLst>
                  <a:outerShdw blurRad="50800" dist="38100" dir="2700000" algn="tl" rotWithShape="0">
                    <a:prstClr val="black">
                      <a:alpha val="40000"/>
                    </a:prstClr>
                  </a:outerShdw>
                </a:effectLst>
                <a:latin typeface="Gill Sans MT" panose="020B0502020104020203" pitchFamily="34" charset="0"/>
              </a:rPr>
              <a:t>August 12, 2022</a:t>
            </a: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208903" y="6219099"/>
            <a:ext cx="9676969"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2024 Water and Sewer Unspecified Engineering Work Order Services- RFQ</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extLst>
      <p:ext uri="{BB962C8B-B14F-4D97-AF65-F5344CB8AC3E}">
        <p14:creationId xmlns:p14="http://schemas.microsoft.com/office/powerpoint/2010/main" val="39409754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aws.smwbe.com/"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mailto:Marisol.Robles@saws.or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apps.saws.org/Business_Center/Contractsol/" TargetMode="External"/><Relationship Id="rId4" Type="http://schemas.openxmlformats.org/officeDocument/2006/relationships/hyperlink" Target="http://www.saw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apps.saws.org/business_center/ContractSol/SNO_Drill.cfm?id=1980&amp;View=Ye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mailto:Theadora.Gonzalez@saws.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4213" y="884256"/>
            <a:ext cx="11389896" cy="4913142"/>
          </a:xfrm>
        </p:spPr>
        <p:txBody>
          <a:bodyPr/>
          <a:lstStyle/>
          <a:p>
            <a:pPr marL="457200" indent="-457200" algn="just">
              <a:spcBef>
                <a:spcPts val="0"/>
              </a:spcBef>
              <a:buFont typeface="+mj-lt"/>
              <a:buAutoNum type="arabicParenR"/>
              <a:tabLst>
                <a:tab pos="457200" algn="l"/>
              </a:tabLst>
            </a:pPr>
            <a:r>
              <a:rPr lang="en-US" sz="2400" dirty="0"/>
              <a:t>Organizational Chart – Identify all proposed “Key Personnel” and “Key Sub-consultants”</a:t>
            </a:r>
          </a:p>
          <a:p>
            <a:pPr marL="694944" lvl="1" indent="-347472" algn="just">
              <a:spcBef>
                <a:spcPts val="0"/>
              </a:spcBef>
              <a:tabLst>
                <a:tab pos="457200" algn="l"/>
              </a:tabLst>
            </a:pPr>
            <a:r>
              <a:rPr lang="en-US" sz="1800" dirty="0"/>
              <a:t>Percentage of time each key team member will be committed to the project and their corresponding role. </a:t>
            </a:r>
          </a:p>
          <a:p>
            <a:pPr marL="694944" lvl="1" indent="-347472" algn="just">
              <a:spcBef>
                <a:spcPts val="0"/>
              </a:spcBef>
              <a:tabLst>
                <a:tab pos="457200" algn="l"/>
              </a:tabLst>
            </a:pPr>
            <a:r>
              <a:rPr lang="en-US" sz="1800" dirty="0"/>
              <a:t>Ensure sub-consultants match those listed on the Good Faith Effort Plan</a:t>
            </a:r>
          </a:p>
          <a:p>
            <a:pPr marL="694944" lvl="1" indent="-347472" algn="just">
              <a:spcBef>
                <a:spcPts val="0"/>
              </a:spcBef>
              <a:tabLst>
                <a:tab pos="457200" algn="l"/>
              </a:tabLst>
            </a:pPr>
            <a:r>
              <a:rPr lang="en-US" sz="1800" b="1" dirty="0"/>
              <a:t>One (1) page limit</a:t>
            </a:r>
          </a:p>
          <a:p>
            <a:pPr marL="694944" lvl="1" indent="-347472" algn="just">
              <a:spcBef>
                <a:spcPts val="0"/>
              </a:spcBef>
              <a:tabLst>
                <a:tab pos="457200" algn="l"/>
              </a:tabLst>
            </a:pPr>
            <a:endParaRPr lang="en-US" sz="1800" dirty="0"/>
          </a:p>
          <a:p>
            <a:pPr marL="404813" indent="-404813" algn="just">
              <a:spcBef>
                <a:spcPts val="0"/>
              </a:spcBef>
              <a:buNone/>
              <a:tabLst>
                <a:tab pos="457200" algn="l"/>
              </a:tabLst>
            </a:pPr>
            <a:r>
              <a:rPr lang="en-US" sz="2400" dirty="0"/>
              <a:t>2) Provide resumes for the following personnel: Project Manager, Cost Estimator, Quality Assurance and Quality Control Leader and Reviewers, Design Team Leader(s)</a:t>
            </a:r>
          </a:p>
          <a:p>
            <a:pPr marL="694944" lvl="1" indent="-347472" algn="just">
              <a:spcBef>
                <a:spcPts val="0"/>
              </a:spcBef>
              <a:tabLst>
                <a:tab pos="457200" algn="l"/>
              </a:tabLst>
            </a:pPr>
            <a:r>
              <a:rPr lang="en-US" sz="1800" dirty="0"/>
              <a:t>The Project Manager’s resume should be included first</a:t>
            </a:r>
          </a:p>
          <a:p>
            <a:pPr marL="694944" lvl="1" indent="-347472" algn="just">
              <a:spcBef>
                <a:spcPts val="0"/>
              </a:spcBef>
              <a:tabLst>
                <a:tab pos="457200" algn="l"/>
              </a:tabLst>
            </a:pPr>
            <a:r>
              <a:rPr lang="en-US" sz="1800" dirty="0"/>
              <a:t>Identify three (3) similar projects and provide a detailed description of capabilities and project experience and role in project relevant to the Scope of Services requested within this RFQ</a:t>
            </a:r>
          </a:p>
          <a:p>
            <a:pPr marL="694944" lvl="1" indent="-347472" algn="just">
              <a:spcBef>
                <a:spcPts val="0"/>
              </a:spcBef>
              <a:tabLst>
                <a:tab pos="457200" algn="l"/>
              </a:tabLst>
            </a:pPr>
            <a:r>
              <a:rPr lang="en-US" sz="1800" dirty="0"/>
              <a:t>List of all active projects the team member is currently assigned to for the duration of the Project include the phase and percentage of time allocated to each of the other projects.</a:t>
            </a:r>
          </a:p>
          <a:p>
            <a:pPr marL="694944" lvl="1" indent="-347472" algn="just">
              <a:spcBef>
                <a:spcPts val="0"/>
              </a:spcBef>
              <a:tabLst>
                <a:tab pos="457200" algn="l"/>
              </a:tabLst>
            </a:pPr>
            <a:r>
              <a:rPr lang="en-US" sz="1800" b="1" dirty="0"/>
              <a:t>Eight (8) page limit</a:t>
            </a:r>
          </a:p>
        </p:txBody>
      </p:sp>
      <p:sp>
        <p:nvSpPr>
          <p:cNvPr id="2" name="Title 1">
            <a:extLst>
              <a:ext uri="{FF2B5EF4-FFF2-40B4-BE49-F238E27FC236}">
                <a16:creationId xmlns:a16="http://schemas.microsoft.com/office/drawing/2014/main" id="{85CC2B2A-79B7-A64E-C964-CFC33B90E486}"/>
              </a:ext>
            </a:extLst>
          </p:cNvPr>
          <p:cNvSpPr txBox="1">
            <a:spLocks/>
          </p:cNvSpPr>
          <p:nvPr/>
        </p:nvSpPr>
        <p:spPr>
          <a:xfrm>
            <a:off x="546099" y="274639"/>
            <a:ext cx="11389896" cy="674931"/>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Team Experience and Qualifications (20 pts)</a:t>
            </a:r>
          </a:p>
        </p:txBody>
      </p:sp>
    </p:spTree>
    <p:extLst>
      <p:ext uri="{BB962C8B-B14F-4D97-AF65-F5344CB8AC3E}">
        <p14:creationId xmlns:p14="http://schemas.microsoft.com/office/powerpoint/2010/main" val="273583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2285-665D-1426-ED6D-897A349E5C6D}"/>
              </a:ext>
            </a:extLst>
          </p:cNvPr>
          <p:cNvSpPr>
            <a:spLocks noGrp="1"/>
          </p:cNvSpPr>
          <p:nvPr>
            <p:ph type="title"/>
          </p:nvPr>
        </p:nvSpPr>
        <p:spPr>
          <a:xfrm>
            <a:off x="546099" y="274638"/>
            <a:ext cx="11389896" cy="675204"/>
          </a:xfrm>
        </p:spPr>
        <p:txBody>
          <a:bodyPr/>
          <a:lstStyle/>
          <a:p>
            <a:r>
              <a:rPr lang="en-US" dirty="0"/>
              <a:t>Team Experience and Qualifications (cont.)</a:t>
            </a:r>
          </a:p>
        </p:txBody>
      </p:sp>
      <p:sp>
        <p:nvSpPr>
          <p:cNvPr id="3" name="Content Placeholder 2">
            <a:extLst>
              <a:ext uri="{FF2B5EF4-FFF2-40B4-BE49-F238E27FC236}">
                <a16:creationId xmlns:a16="http://schemas.microsoft.com/office/drawing/2014/main" id="{21DB961C-12DB-071A-182A-A7EAD540FF8B}"/>
              </a:ext>
            </a:extLst>
          </p:cNvPr>
          <p:cNvSpPr>
            <a:spLocks noGrp="1"/>
          </p:cNvSpPr>
          <p:nvPr>
            <p:ph idx="1"/>
          </p:nvPr>
        </p:nvSpPr>
        <p:spPr>
          <a:xfrm>
            <a:off x="546099" y="1117600"/>
            <a:ext cx="11389896" cy="4904059"/>
          </a:xfrm>
        </p:spPr>
        <p:txBody>
          <a:bodyPr/>
          <a:lstStyle/>
          <a:p>
            <a:pPr marL="0" indent="0">
              <a:buNone/>
            </a:pPr>
            <a:r>
              <a:rPr lang="en-US" sz="2400" dirty="0"/>
              <a:t>3) Utilize the Sub-Consultant table (Fillable Form - Attachment II) </a:t>
            </a:r>
          </a:p>
          <a:p>
            <a:pPr marL="633222" lvl="1" algn="just">
              <a:spcBef>
                <a:spcPts val="0"/>
              </a:spcBef>
              <a:tabLst>
                <a:tab pos="457200" algn="l"/>
              </a:tabLst>
            </a:pPr>
            <a:r>
              <a:rPr lang="en-US" sz="1800" dirty="0"/>
              <a:t>Describe your firm’s most relevant experience, as well as the Respondent’ subconsultants role in performing work as it relates to the Scope of Services identified within this RFQ.</a:t>
            </a:r>
          </a:p>
        </p:txBody>
      </p:sp>
    </p:spTree>
    <p:extLst>
      <p:ext uri="{BB962C8B-B14F-4D97-AF65-F5344CB8AC3E}">
        <p14:creationId xmlns:p14="http://schemas.microsoft.com/office/powerpoint/2010/main" val="286427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2912" y="274638"/>
            <a:ext cx="11389896" cy="675204"/>
          </a:xfrm>
        </p:spPr>
        <p:txBody>
          <a:bodyPr/>
          <a:lstStyle/>
          <a:p>
            <a:r>
              <a:rPr lang="en-US" dirty="0"/>
              <a:t>Similar Projects and Past Performance (25 pts)</a:t>
            </a:r>
          </a:p>
        </p:txBody>
      </p:sp>
      <p:sp>
        <p:nvSpPr>
          <p:cNvPr id="6" name="Content Placeholder 5"/>
          <p:cNvSpPr>
            <a:spLocks noGrp="1"/>
          </p:cNvSpPr>
          <p:nvPr>
            <p:ph idx="1"/>
          </p:nvPr>
        </p:nvSpPr>
        <p:spPr>
          <a:xfrm>
            <a:off x="532912" y="1104965"/>
            <a:ext cx="9786745" cy="1059738"/>
          </a:xfrm>
        </p:spPr>
        <p:txBody>
          <a:bodyPr/>
          <a:lstStyle/>
          <a:p>
            <a:pPr marL="0" indent="0" algn="just">
              <a:spcBef>
                <a:spcPts val="0"/>
              </a:spcBef>
              <a:buNone/>
            </a:pPr>
            <a:endParaRPr lang="en-US" sz="2000" dirty="0"/>
          </a:p>
          <a:p>
            <a:pPr marL="0" indent="0" algn="just">
              <a:spcBef>
                <a:spcPts val="0"/>
              </a:spcBef>
              <a:buNone/>
            </a:pPr>
            <a:endParaRPr lang="en-US" sz="1800" dirty="0"/>
          </a:p>
          <a:p>
            <a:pPr marL="0" indent="0" algn="just">
              <a:spcBef>
                <a:spcPts val="0"/>
              </a:spcBef>
              <a:buNone/>
            </a:pPr>
            <a:endParaRPr lang="en-US" sz="1000" dirty="0"/>
          </a:p>
        </p:txBody>
      </p:sp>
      <p:sp>
        <p:nvSpPr>
          <p:cNvPr id="2" name="Content Placeholder 2">
            <a:extLst>
              <a:ext uri="{FF2B5EF4-FFF2-40B4-BE49-F238E27FC236}">
                <a16:creationId xmlns:a16="http://schemas.microsoft.com/office/drawing/2014/main" id="{91A9141B-EF9B-9F1C-00A6-7539C7B7013B}"/>
              </a:ext>
            </a:extLst>
          </p:cNvPr>
          <p:cNvSpPr txBox="1">
            <a:spLocks/>
          </p:cNvSpPr>
          <p:nvPr/>
        </p:nvSpPr>
        <p:spPr>
          <a:xfrm>
            <a:off x="546099" y="1117600"/>
            <a:ext cx="11389896" cy="4904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lvl="1" indent="0" algn="just" fontAlgn="auto">
              <a:spcBef>
                <a:spcPts val="0"/>
              </a:spcBef>
              <a:spcAft>
                <a:spcPts val="0"/>
              </a:spcAft>
              <a:buNone/>
              <a:tabLst>
                <a:tab pos="457200" algn="l"/>
              </a:tabLst>
            </a:pPr>
            <a:r>
              <a:rPr lang="en-US" sz="2400" dirty="0"/>
              <a:t>1) Utilize the Evaluation Criteria Forms: Similar Projects and Past Performance</a:t>
            </a:r>
          </a:p>
          <a:p>
            <a:pPr marL="346075" lvl="1" indent="401638" algn="just" fontAlgn="auto">
              <a:spcBef>
                <a:spcPts val="0"/>
              </a:spcBef>
              <a:spcAft>
                <a:spcPts val="0"/>
              </a:spcAft>
              <a:buNone/>
              <a:tabLst>
                <a:tab pos="457200" algn="l"/>
              </a:tabLst>
            </a:pPr>
            <a:r>
              <a:rPr lang="en-US" sz="2400" dirty="0"/>
              <a:t>( Fillable Form- Attachment III)</a:t>
            </a:r>
          </a:p>
          <a:p>
            <a:pPr marL="633222" lvl="1" algn="just" fontAlgn="auto">
              <a:spcBef>
                <a:spcPts val="0"/>
              </a:spcBef>
              <a:spcAft>
                <a:spcPts val="0"/>
              </a:spcAft>
              <a:tabLst>
                <a:tab pos="457200" algn="l"/>
              </a:tabLst>
            </a:pPr>
            <a:r>
              <a:rPr lang="en-US" sz="1800" dirty="0"/>
              <a:t>Identify five (5) relevant projects, of similar size and scope to the Scope of Services &amp; Additional Requirements identified within this RFQ that were completed within the past five (5) years.</a:t>
            </a:r>
          </a:p>
          <a:p>
            <a:pPr marL="633222" lvl="1" algn="just" fontAlgn="auto">
              <a:spcBef>
                <a:spcPts val="0"/>
              </a:spcBef>
              <a:spcAft>
                <a:spcPts val="0"/>
              </a:spcAft>
              <a:tabLst>
                <a:tab pos="457200" algn="l"/>
              </a:tabLst>
            </a:pPr>
            <a:r>
              <a:rPr lang="en-US" sz="1800" dirty="0">
                <a:solidFill>
                  <a:schemeClr val="accent5">
                    <a:lumMod val="75000"/>
                  </a:schemeClr>
                </a:solidFill>
              </a:rPr>
              <a:t>Identify key personnel, who are part of the proposed team, and their roles and responsibilities for at least three (3) of the five (5) projects</a:t>
            </a:r>
            <a:r>
              <a:rPr lang="en-US" sz="1800" dirty="0"/>
              <a:t>. </a:t>
            </a:r>
          </a:p>
          <a:p>
            <a:pPr marL="633222" lvl="1" algn="just" fontAlgn="auto">
              <a:spcBef>
                <a:spcPts val="0"/>
              </a:spcBef>
              <a:spcAft>
                <a:spcPts val="0"/>
              </a:spcAft>
              <a:tabLst>
                <a:tab pos="457200" algn="l"/>
              </a:tabLst>
            </a:pPr>
            <a:r>
              <a:rPr lang="en-US" sz="1800" dirty="0"/>
              <a:t>A minimum of three (3) of the projects identified were performed by Respondent</a:t>
            </a:r>
          </a:p>
          <a:p>
            <a:pPr marL="633222" lvl="1" algn="just" fontAlgn="auto">
              <a:spcBef>
                <a:spcPts val="0"/>
              </a:spcBef>
              <a:spcAft>
                <a:spcPts val="0"/>
              </a:spcAft>
              <a:tabLst>
                <a:tab pos="457200" algn="l"/>
              </a:tabLst>
            </a:pPr>
            <a:r>
              <a:rPr lang="en-US" sz="1800" dirty="0"/>
              <a:t>Ensure contact information for references is correct and up to date</a:t>
            </a:r>
          </a:p>
          <a:p>
            <a:pPr marL="457200" lvl="1" indent="-111125" algn="just" fontAlgn="auto">
              <a:spcBef>
                <a:spcPts val="0"/>
              </a:spcBef>
              <a:spcAft>
                <a:spcPts val="0"/>
              </a:spcAft>
              <a:buNone/>
              <a:tabLst>
                <a:tab pos="800100" algn="l"/>
              </a:tabLst>
            </a:pPr>
            <a:endParaRPr lang="en-US" sz="1800" dirty="0"/>
          </a:p>
          <a:p>
            <a:pPr marL="347472" lvl="1" indent="0" algn="just" fontAlgn="auto">
              <a:spcBef>
                <a:spcPts val="0"/>
              </a:spcBef>
              <a:spcAft>
                <a:spcPts val="0"/>
              </a:spcAft>
              <a:buNone/>
              <a:tabLst>
                <a:tab pos="457200" algn="l"/>
              </a:tabLst>
            </a:pPr>
            <a:r>
              <a:rPr lang="en-US" sz="2400" dirty="0"/>
              <a:t>2) Utilize the Opinion of Probable Construction Cost (OPCC) Table (Fillable Form- Attachment IV)</a:t>
            </a:r>
          </a:p>
          <a:p>
            <a:pPr marL="633222" lvl="1" algn="just" fontAlgn="auto">
              <a:spcBef>
                <a:spcPts val="0"/>
              </a:spcBef>
              <a:spcAft>
                <a:spcPts val="0"/>
              </a:spcAft>
              <a:tabLst>
                <a:tab pos="457200" algn="l"/>
              </a:tabLst>
            </a:pPr>
            <a:r>
              <a:rPr lang="en-US" sz="1800" dirty="0">
                <a:solidFill>
                  <a:schemeClr val="accent5">
                    <a:lumMod val="75000"/>
                  </a:schemeClr>
                </a:solidFill>
              </a:rPr>
              <a:t>Provide information for the three  (3) completed projects submitted in Section 1</a:t>
            </a:r>
            <a:r>
              <a:rPr lang="en-US" sz="1800" dirty="0"/>
              <a:t>, as well as three (3) additional projects, as it relates to the accuracy of the Opinions of Probable Construction Cost (OPCC) and change orders, comparing the 100% design phase estimate to approved construction awards</a:t>
            </a:r>
          </a:p>
        </p:txBody>
      </p:sp>
    </p:spTree>
    <p:extLst>
      <p:ext uri="{BB962C8B-B14F-4D97-AF65-F5344CB8AC3E}">
        <p14:creationId xmlns:p14="http://schemas.microsoft.com/office/powerpoint/2010/main" val="293756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9777-EA97-7087-3080-22843AB0C9F7}"/>
              </a:ext>
            </a:extLst>
          </p:cNvPr>
          <p:cNvSpPr>
            <a:spLocks noGrp="1"/>
          </p:cNvSpPr>
          <p:nvPr>
            <p:ph type="title"/>
          </p:nvPr>
        </p:nvSpPr>
        <p:spPr/>
        <p:txBody>
          <a:bodyPr/>
          <a:lstStyle/>
          <a:p>
            <a:r>
              <a:rPr lang="en-US" dirty="0"/>
              <a:t>Work Order Approach (30 pts)</a:t>
            </a:r>
          </a:p>
        </p:txBody>
      </p:sp>
      <p:sp>
        <p:nvSpPr>
          <p:cNvPr id="3" name="Content Placeholder 2">
            <a:extLst>
              <a:ext uri="{FF2B5EF4-FFF2-40B4-BE49-F238E27FC236}">
                <a16:creationId xmlns:a16="http://schemas.microsoft.com/office/drawing/2014/main" id="{F6A60C4C-2CF5-BAF6-69F4-BF878C05F752}"/>
              </a:ext>
            </a:extLst>
          </p:cNvPr>
          <p:cNvSpPr>
            <a:spLocks noGrp="1"/>
          </p:cNvSpPr>
          <p:nvPr>
            <p:ph idx="1"/>
          </p:nvPr>
        </p:nvSpPr>
        <p:spPr>
          <a:xfrm>
            <a:off x="453736" y="1170309"/>
            <a:ext cx="10972800" cy="4517382"/>
          </a:xfrm>
        </p:spPr>
        <p:txBody>
          <a:bodyPr/>
          <a:lstStyle/>
          <a:p>
            <a:pPr marL="457200" indent="-457200">
              <a:buAutoNum type="arabicParenR"/>
            </a:pPr>
            <a:r>
              <a:rPr lang="en-US" sz="2000" dirty="0"/>
              <a:t>Provide a detailed narrative to describe the team’s approach to quickly understand the scope and complete the work orders, to include managing risk between design related issues, coordination with other governmental/non-governmental agencies and constructability as well as maintaining the schedule and overall project budget.</a:t>
            </a:r>
          </a:p>
          <a:p>
            <a:pPr marL="457200" indent="-457200">
              <a:buAutoNum type="arabicParenR"/>
            </a:pPr>
            <a:r>
              <a:rPr lang="en-US" sz="2000" dirty="0"/>
              <a:t>Identify Respondent’s team’s suggested alternative innovative approaches to accomplishing the scope of services identified within this RFQ that would result in a more successful and timely completion of the Work Order</a:t>
            </a:r>
          </a:p>
          <a:p>
            <a:pPr marL="457200" indent="-457200">
              <a:buAutoNum type="arabicParenR"/>
            </a:pPr>
            <a:r>
              <a:rPr lang="en-US" sz="2000" dirty="0"/>
              <a:t>Describe Respondent’s team’s approach to preparing deliverables to meet deadlines associated with fast-track schedules without compromise to quality. Include schedule risks and mitigation measures, schedule recovery approach and other issues relative to schedule maintenance on similar projects</a:t>
            </a:r>
          </a:p>
          <a:p>
            <a:pPr marL="0" indent="0">
              <a:buNone/>
            </a:pPr>
            <a:endParaRPr lang="en-US" sz="2000" dirty="0"/>
          </a:p>
          <a:p>
            <a:pPr marL="633222" lvl="1" algn="just">
              <a:spcBef>
                <a:spcPts val="0"/>
              </a:spcBef>
              <a:tabLst>
                <a:tab pos="457200" algn="l"/>
              </a:tabLst>
            </a:pPr>
            <a:r>
              <a:rPr lang="en-US" sz="1800" b="1" dirty="0"/>
              <a:t>Six (6) Page Narrative Limit</a:t>
            </a:r>
          </a:p>
          <a:p>
            <a:pPr marL="633222" lvl="1" algn="just">
              <a:spcBef>
                <a:spcPts val="0"/>
              </a:spcBef>
              <a:tabLst>
                <a:tab pos="457200" algn="l"/>
              </a:tabLst>
            </a:pPr>
            <a:r>
              <a:rPr lang="en-US" sz="1800" dirty="0"/>
              <a:t>Responses to this criteria should clearly demonstrate Respondent’s familiarity with the Scope of Services identified within this RFQ</a:t>
            </a:r>
          </a:p>
        </p:txBody>
      </p:sp>
    </p:spTree>
    <p:extLst>
      <p:ext uri="{BB962C8B-B14F-4D97-AF65-F5344CB8AC3E}">
        <p14:creationId xmlns:p14="http://schemas.microsoft.com/office/powerpoint/2010/main" val="46704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C4F3E-2AD1-96EA-53E8-93D56C0642C8}"/>
              </a:ext>
            </a:extLst>
          </p:cNvPr>
          <p:cNvSpPr>
            <a:spLocks noGrp="1"/>
          </p:cNvSpPr>
          <p:nvPr>
            <p:ph type="title"/>
          </p:nvPr>
        </p:nvSpPr>
        <p:spPr>
          <a:xfrm>
            <a:off x="609600" y="231168"/>
            <a:ext cx="11389896" cy="675204"/>
          </a:xfrm>
        </p:spPr>
        <p:txBody>
          <a:bodyPr/>
          <a:lstStyle/>
          <a:p>
            <a:r>
              <a:rPr lang="en-US" dirty="0"/>
              <a:t>Quality Management/Quality Control Plan (10 pts)</a:t>
            </a:r>
          </a:p>
        </p:txBody>
      </p:sp>
      <p:sp>
        <p:nvSpPr>
          <p:cNvPr id="3" name="Content Placeholder 2">
            <a:extLst>
              <a:ext uri="{FF2B5EF4-FFF2-40B4-BE49-F238E27FC236}">
                <a16:creationId xmlns:a16="http://schemas.microsoft.com/office/drawing/2014/main" id="{75C72020-4E2C-D9AA-BC0F-713C38ED5210}"/>
              </a:ext>
            </a:extLst>
          </p:cNvPr>
          <p:cNvSpPr>
            <a:spLocks noGrp="1"/>
          </p:cNvSpPr>
          <p:nvPr>
            <p:ph idx="1"/>
          </p:nvPr>
        </p:nvSpPr>
        <p:spPr>
          <a:xfrm>
            <a:off x="413658" y="1170309"/>
            <a:ext cx="10972800" cy="4517382"/>
          </a:xfrm>
        </p:spPr>
        <p:txBody>
          <a:bodyPr/>
          <a:lstStyle/>
          <a:p>
            <a:r>
              <a:rPr lang="en-US" dirty="0"/>
              <a:t>Provide a specific and unique QA/QC plan for this project</a:t>
            </a:r>
          </a:p>
          <a:p>
            <a:pPr lvl="1"/>
            <a:r>
              <a:rPr lang="en-US" sz="1800" dirty="0"/>
              <a:t>Overview of the QCP process for this project, the independent technical review team and their roles</a:t>
            </a:r>
          </a:p>
          <a:p>
            <a:pPr lvl="1"/>
            <a:r>
              <a:rPr lang="en-US" sz="1800" dirty="0"/>
              <a:t>Plan for how design issues will be identified, tracked and resolved.</a:t>
            </a:r>
          </a:p>
          <a:p>
            <a:pPr lvl="1"/>
            <a:r>
              <a:rPr lang="en-US" sz="1800" dirty="0"/>
              <a:t>How the independent quality review team will confirm design documents will result in project that is biddable, constructible, operable, maintainable, permittable and cost effective.</a:t>
            </a:r>
          </a:p>
          <a:p>
            <a:pPr lvl="1"/>
            <a:r>
              <a:rPr lang="en-US" sz="1800" dirty="0"/>
              <a:t>QCP schedule</a:t>
            </a:r>
          </a:p>
          <a:p>
            <a:pPr lvl="1"/>
            <a:r>
              <a:rPr lang="en-US" sz="1800" dirty="0"/>
              <a:t>Respondent’s role compared to SAWS’ role</a:t>
            </a:r>
          </a:p>
          <a:p>
            <a:pPr lvl="1"/>
            <a:r>
              <a:rPr lang="en-US" sz="1800" dirty="0"/>
              <a:t>Approach to becoming familiar with local construction practices and requirements, standard products and material costs, local and regional market conditions, and the conditions (i.e. environmental, regulatory, etc.) influencing design and construction decisions for each project</a:t>
            </a:r>
          </a:p>
          <a:p>
            <a:pPr lvl="1"/>
            <a:r>
              <a:rPr lang="en-US" sz="1800" dirty="0"/>
              <a:t>How the accuracy and completeness of independent cost estimates are derived for each of the design phase of the project</a:t>
            </a:r>
          </a:p>
          <a:p>
            <a:pPr lvl="1"/>
            <a:r>
              <a:rPr lang="en-US" sz="1800" b="1" dirty="0"/>
              <a:t>Two (2) page narrative limit</a:t>
            </a:r>
          </a:p>
        </p:txBody>
      </p:sp>
    </p:spTree>
    <p:extLst>
      <p:ext uri="{BB962C8B-B14F-4D97-AF65-F5344CB8AC3E}">
        <p14:creationId xmlns:p14="http://schemas.microsoft.com/office/powerpoint/2010/main" val="126456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01475" y="1678636"/>
            <a:ext cx="11807645" cy="4234249"/>
          </a:xfrm>
        </p:spPr>
        <p:txBody>
          <a:bodyPr/>
          <a:lstStyle/>
          <a:p>
            <a:pPr marL="461963" marR="57150" indent="-293688">
              <a:spcBef>
                <a:spcPts val="0"/>
              </a:spcBef>
            </a:pPr>
            <a:r>
              <a:rPr lang="en-US" sz="2400" dirty="0"/>
              <a:t>Scoring Method: </a:t>
            </a:r>
            <a:r>
              <a:rPr lang="en-US" sz="2400" dirty="0">
                <a:effectLst/>
                <a:ea typeface="Times New Roman" panose="02020603050405020304" pitchFamily="18" charset="0"/>
                <a:cs typeface="Times New Roman" panose="02020603050405020304" pitchFamily="18" charset="0"/>
              </a:rPr>
              <a:t>15 Points (by percentage) for meeting or exceeding the stated </a:t>
            </a:r>
            <a:r>
              <a:rPr lang="en-US" sz="2400" i="1" dirty="0">
                <a:effectLst/>
                <a:ea typeface="Times New Roman" panose="02020603050405020304" pitchFamily="18" charset="0"/>
                <a:cs typeface="Times New Roman" panose="02020603050405020304" pitchFamily="18" charset="0"/>
              </a:rPr>
              <a:t>mandatory</a:t>
            </a:r>
            <a:r>
              <a:rPr lang="en-US" sz="2400" dirty="0">
                <a:effectLst/>
                <a:ea typeface="Times New Roman" panose="02020603050405020304" pitchFamily="18" charset="0"/>
                <a:cs typeface="Times New Roman" panose="02020603050405020304" pitchFamily="18" charset="0"/>
              </a:rPr>
              <a:t> SMWB goal.</a:t>
            </a:r>
          </a:p>
          <a:p>
            <a:pPr marL="461963" marR="57150" indent="-293688">
              <a:spcBef>
                <a:spcPts val="0"/>
              </a:spcBef>
            </a:pPr>
            <a:r>
              <a:rPr lang="en-US" sz="2400" dirty="0">
                <a:effectLst/>
                <a:ea typeface="Times New Roman" panose="02020603050405020304" pitchFamily="18" charset="0"/>
                <a:cs typeface="Times New Roman" panose="02020603050405020304" pitchFamily="18" charset="0"/>
              </a:rPr>
              <a:t>Not meeting the mandatory goal = 0 SMWB Points. Points awarded on an all-or-nothing basis.</a:t>
            </a:r>
            <a:endParaRPr lang="en-US" sz="2400" dirty="0">
              <a:ea typeface="Times New Roman" panose="02020603050405020304" pitchFamily="18" charset="0"/>
              <a:cs typeface="Times New Roman" panose="02020603050405020304" pitchFamily="18" charset="0"/>
            </a:endParaRPr>
          </a:p>
          <a:p>
            <a:pPr marL="461963" marR="57150" indent="-293688">
              <a:spcBef>
                <a:spcPts val="0"/>
              </a:spcBef>
            </a:pPr>
            <a:r>
              <a:rPr lang="en-US" sz="2400" dirty="0">
                <a:ea typeface="Times New Roman" panose="02020603050405020304" pitchFamily="18" charset="0"/>
                <a:cs typeface="Times New Roman" panose="02020603050405020304" pitchFamily="18" charset="0"/>
              </a:rPr>
              <a:t>If the goal is not met, proof of outreach to SMWBs must be provided. If proof of outreach is not provided, disqualification may occur.</a:t>
            </a:r>
          </a:p>
          <a:p>
            <a:pPr marL="461963" indent="-287338" fontAlgn="base">
              <a:spcAft>
                <a:spcPct val="0"/>
              </a:spcAft>
            </a:pPr>
            <a:r>
              <a:rPr lang="en-US" sz="2400" dirty="0">
                <a:latin typeface="Calibri" panose="020F0502020204030204" pitchFamily="34" charset="0"/>
                <a:cs typeface="Calibri" panose="020F0502020204030204" pitchFamily="34" charset="0"/>
              </a:rPr>
              <a:t> Methods of outreach prescribed in the solicitation</a:t>
            </a:r>
          </a:p>
          <a:p>
            <a:pPr marL="461963" indent="-287338" fontAlgn="base">
              <a:spcAft>
                <a:spcPct val="0"/>
              </a:spcAft>
            </a:pPr>
            <a:r>
              <a:rPr lang="en-US" sz="2400" dirty="0">
                <a:effectLst/>
                <a:ea typeface="Times New Roman" panose="02020603050405020304" pitchFamily="18" charset="0"/>
                <a:cs typeface="Times New Roman" panose="02020603050405020304" pitchFamily="18" charset="0"/>
              </a:rPr>
              <a:t> 25% Mandatory Goal</a:t>
            </a:r>
          </a:p>
          <a:p>
            <a:pPr fontAlgn="base">
              <a:spcAft>
                <a:spcPct val="0"/>
              </a:spcAft>
            </a:pPr>
            <a:endParaRPr lang="en-US" sz="2400" dirty="0"/>
          </a:p>
          <a:p>
            <a:pPr marL="461963" marR="57150" indent="-293688">
              <a:spcBef>
                <a:spcPts val="0"/>
              </a:spcBef>
            </a:pPr>
            <a:endParaRPr lang="en-US" sz="2400" dirty="0">
              <a:ea typeface="Times New Roman" panose="02020603050405020304" pitchFamily="18" charset="0"/>
              <a:cs typeface="Times New Roman" panose="02020603050405020304" pitchFamily="18" charset="0"/>
            </a:endParaRPr>
          </a:p>
          <a:p>
            <a:pPr marL="461963" marR="57150" indent="-293688">
              <a:spcBef>
                <a:spcPts val="0"/>
              </a:spcBef>
            </a:pPr>
            <a:endParaRPr lang="en-US" sz="2400" dirty="0">
              <a:ea typeface="Times New Roman" panose="02020603050405020304" pitchFamily="18" charset="0"/>
              <a:cs typeface="Times New Roman" panose="02020603050405020304" pitchFamily="18" charset="0"/>
            </a:endParaRPr>
          </a:p>
        </p:txBody>
      </p:sp>
      <p:sp>
        <p:nvSpPr>
          <p:cNvPr id="7" name="Subtitle 4"/>
          <p:cNvSpPr>
            <a:spLocks noGrp="1"/>
          </p:cNvSpPr>
          <p:nvPr>
            <p:ph type="subTitle" idx="13"/>
          </p:nvPr>
        </p:nvSpPr>
        <p:spPr>
          <a:xfrm>
            <a:off x="568410" y="288325"/>
            <a:ext cx="11343503" cy="1235675"/>
          </a:xfrm>
        </p:spPr>
        <p:txBody>
          <a:bodyPr>
            <a:noAutofit/>
          </a:bodyPr>
          <a:lstStyle/>
          <a:p>
            <a:pPr algn="ctr"/>
            <a:r>
              <a:rPr lang="en-US" sz="4000" dirty="0">
                <a:solidFill>
                  <a:schemeClr val="tx1">
                    <a:lumMod val="65000"/>
                    <a:lumOff val="35000"/>
                  </a:schemeClr>
                </a:solidFill>
              </a:rPr>
              <a:t>Small, Minority, and Woman-Owned Business (SMWB) Participation (15 pts)</a:t>
            </a:r>
          </a:p>
          <a:p>
            <a:endParaRPr lang="en-US" sz="4000" dirty="0">
              <a:solidFill>
                <a:schemeClr val="bg1">
                  <a:lumMod val="50000"/>
                </a:schemeClr>
              </a:solidFill>
            </a:endParaRPr>
          </a:p>
          <a:p>
            <a:endParaRPr lang="en-US" sz="3200" dirty="0">
              <a:solidFill>
                <a:schemeClr val="bg1">
                  <a:lumMod val="50000"/>
                </a:schemeClr>
              </a:solidFill>
            </a:endParaRPr>
          </a:p>
        </p:txBody>
      </p:sp>
    </p:spTree>
    <p:extLst>
      <p:ext uri="{BB962C8B-B14F-4D97-AF65-F5344CB8AC3E}">
        <p14:creationId xmlns:p14="http://schemas.microsoft.com/office/powerpoint/2010/main" val="162869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8" y="1192601"/>
            <a:ext cx="11063113" cy="4797917"/>
          </a:xfrm>
        </p:spPr>
        <p:txBody>
          <a:bodyPr/>
          <a:lstStyle/>
          <a:p>
            <a:pPr algn="just">
              <a:spcAft>
                <a:spcPts val="1200"/>
              </a:spcAft>
            </a:pPr>
            <a:r>
              <a:rPr lang="en-US" sz="2800" dirty="0"/>
              <a:t>All firms in the organizational chart must also be listed in the Good Faith Effort Plan.</a:t>
            </a:r>
          </a:p>
          <a:p>
            <a:pPr algn="just">
              <a:spcAft>
                <a:spcPts val="1200"/>
              </a:spcAft>
            </a:pPr>
            <a:r>
              <a:rPr lang="en-US" sz="2800" dirty="0"/>
              <a:t>Local-area office in one of the following counties: Bexar, Comal, Guadalupe, Hays, Kendall, Travis, or Williamson.</a:t>
            </a:r>
          </a:p>
          <a:p>
            <a:pPr algn="just">
              <a:spcAft>
                <a:spcPts val="1200"/>
              </a:spcAft>
            </a:pPr>
            <a:r>
              <a:rPr lang="en-US" sz="2800" dirty="0"/>
              <a:t>Must be “SBE” (including MBEs and WBEs), and need to be certified through the SCTRCA or Texas HUB.</a:t>
            </a:r>
          </a:p>
          <a:p>
            <a:pPr algn="just">
              <a:spcAft>
                <a:spcPts val="1200"/>
              </a:spcAft>
            </a:pPr>
            <a:r>
              <a:rPr lang="en-US" sz="2800" dirty="0"/>
              <a:t>Post-award, use of the S.P.U.R. System will be contractually required to report payments to all subconsultants, both SMWB and Non-SMWB</a:t>
            </a:r>
            <a:r>
              <a:rPr lang="en-US" sz="2400" dirty="0"/>
              <a:t>.</a:t>
            </a:r>
          </a:p>
          <a:p>
            <a:pPr>
              <a:spcAft>
                <a:spcPts val="1200"/>
              </a:spcAft>
            </a:pPr>
            <a:endParaRPr lang="en-US" sz="2400" dirty="0"/>
          </a:p>
          <a:p>
            <a:pPr>
              <a:spcAft>
                <a:spcPts val="1200"/>
              </a:spcAft>
            </a:pPr>
            <a:endParaRPr lang="en-US" dirty="0"/>
          </a:p>
        </p:txBody>
      </p:sp>
      <p:sp>
        <p:nvSpPr>
          <p:cNvPr id="2" name="Title 1">
            <a:extLst>
              <a:ext uri="{FF2B5EF4-FFF2-40B4-BE49-F238E27FC236}">
                <a16:creationId xmlns:a16="http://schemas.microsoft.com/office/drawing/2014/main" id="{A5A14502-71A4-1C10-3AD4-C38551403C5C}"/>
              </a:ext>
            </a:extLst>
          </p:cNvPr>
          <p:cNvSpPr>
            <a:spLocks noGrp="1"/>
          </p:cNvSpPr>
          <p:nvPr>
            <p:ph type="title"/>
          </p:nvPr>
        </p:nvSpPr>
        <p:spPr>
          <a:xfrm>
            <a:off x="609599" y="274638"/>
            <a:ext cx="11389896" cy="675204"/>
          </a:xfrm>
        </p:spPr>
        <p:txBody>
          <a:bodyPr/>
          <a:lstStyle/>
          <a:p>
            <a:r>
              <a:rPr lang="en-US" dirty="0">
                <a:solidFill>
                  <a:schemeClr val="tx1">
                    <a:lumMod val="65000"/>
                    <a:lumOff val="35000"/>
                  </a:schemeClr>
                </a:solidFill>
              </a:rPr>
              <a:t>SMWB Requirements</a:t>
            </a:r>
          </a:p>
        </p:txBody>
      </p:sp>
    </p:spTree>
    <p:extLst>
      <p:ext uri="{BB962C8B-B14F-4D97-AF65-F5344CB8AC3E}">
        <p14:creationId xmlns:p14="http://schemas.microsoft.com/office/powerpoint/2010/main" val="6729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93177"/>
            <a:ext cx="10972800" cy="1150880"/>
          </a:xfrm>
        </p:spPr>
        <p:txBody>
          <a:bodyPr>
            <a:normAutofit/>
          </a:bodyPr>
          <a:lstStyle/>
          <a:p>
            <a:r>
              <a:rPr lang="en-US" sz="3200" b="1" dirty="0">
                <a:solidFill>
                  <a:schemeClr val="tx1">
                    <a:lumMod val="65000"/>
                    <a:lumOff val="35000"/>
                  </a:schemeClr>
                </a:solidFill>
                <a:latin typeface="Gill Sans MT" panose="020B0502020104020203" pitchFamily="34" charset="0"/>
                <a:cs typeface="Calibri" panose="020F0502020204030204" pitchFamily="34" charset="0"/>
              </a:rPr>
              <a:t>Post Award: Subcontractor Payment &amp; Utilization Reporting (S.P.U.R.) System</a:t>
            </a:r>
            <a:endParaRPr lang="en-US" sz="3200" dirty="0">
              <a:solidFill>
                <a:schemeClr val="tx1">
                  <a:lumMod val="65000"/>
                  <a:lumOff val="35000"/>
                </a:schemeClr>
              </a:solidFill>
              <a:latin typeface="Gill Sans MT" panose="020B0502020104020203" pitchFamily="34" charset="0"/>
              <a:cs typeface="Calibri" panose="020F0502020204030204" pitchFamily="34" charset="0"/>
            </a:endParaRPr>
          </a:p>
        </p:txBody>
      </p:sp>
      <p:sp>
        <p:nvSpPr>
          <p:cNvPr id="3" name="Subtitle 2"/>
          <p:cNvSpPr>
            <a:spLocks noGrp="1"/>
          </p:cNvSpPr>
          <p:nvPr>
            <p:ph type="subTitle" idx="1"/>
          </p:nvPr>
        </p:nvSpPr>
        <p:spPr>
          <a:xfrm>
            <a:off x="2535307" y="1344057"/>
            <a:ext cx="6930887" cy="525141"/>
          </a:xfrm>
        </p:spPr>
        <p:txBody>
          <a:bodyPr/>
          <a:lstStyle/>
          <a:p>
            <a:r>
              <a:rPr lang="en-US" b="1" dirty="0">
                <a:solidFill>
                  <a:srgbClr val="7030A0"/>
                </a:solidFill>
                <a:latin typeface="Gill Sans MT" panose="020B0502020104020203" pitchFamily="34" charset="0"/>
                <a:hlinkClick r:id="rId2"/>
              </a:rPr>
              <a:t>www.SAWS.SMWBE.com</a:t>
            </a:r>
            <a:r>
              <a:rPr lang="en-US" b="1" dirty="0">
                <a:solidFill>
                  <a:srgbClr val="7030A0"/>
                </a:solidFill>
                <a:latin typeface="Gill Sans MT" panose="020B0502020104020203" pitchFamily="34" charset="0"/>
              </a:rPr>
              <a:t> </a:t>
            </a:r>
          </a:p>
          <a:p>
            <a:endParaRPr lang="en-US" dirty="0">
              <a:latin typeface="Gill Sans MT" panose="020B0502020104020203" pitchFamily="34" charset="0"/>
            </a:endParaRPr>
          </a:p>
        </p:txBody>
      </p:sp>
      <p:pic>
        <p:nvPicPr>
          <p:cNvPr id="4" name="Content Placeholder 4"/>
          <p:cNvPicPr>
            <a:picLocks noChangeAspect="1"/>
          </p:cNvPicPr>
          <p:nvPr/>
        </p:nvPicPr>
        <p:blipFill rotWithShape="1">
          <a:blip r:embed="rId3"/>
          <a:srcRect t="-1988" b="10518"/>
          <a:stretch/>
        </p:blipFill>
        <p:spPr>
          <a:xfrm>
            <a:off x="1483567" y="1889185"/>
            <a:ext cx="9255968" cy="4208145"/>
          </a:xfrm>
          <a:prstGeom prst="rect">
            <a:avLst/>
          </a:prstGeom>
        </p:spPr>
      </p:pic>
    </p:spTree>
    <p:extLst>
      <p:ext uri="{BB962C8B-B14F-4D97-AF65-F5344CB8AC3E}">
        <p14:creationId xmlns:p14="http://schemas.microsoft.com/office/powerpoint/2010/main" val="10639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SMWB Questions</a:t>
            </a:r>
          </a:p>
        </p:txBody>
      </p:sp>
      <p:sp>
        <p:nvSpPr>
          <p:cNvPr id="3" name="Content Placeholder 2"/>
          <p:cNvSpPr>
            <a:spLocks noGrp="1"/>
          </p:cNvSpPr>
          <p:nvPr>
            <p:ph idx="1"/>
          </p:nvPr>
        </p:nvSpPr>
        <p:spPr>
          <a:xfrm>
            <a:off x="678180" y="1125856"/>
            <a:ext cx="10934700" cy="4940264"/>
          </a:xfrm>
        </p:spPr>
        <p:txBody>
          <a:bodyPr/>
          <a:lstStyle/>
          <a:p>
            <a:pPr marL="0" indent="0" algn="just">
              <a:buNone/>
            </a:pPr>
            <a:r>
              <a:rPr lang="en-US" dirty="0"/>
              <a:t>Questions related to the SMWB Program, the Good Faith Effort Plan (GFEP), or finding certified subconsultants may be directed to the SMWB Program Manager until the RFQ is due. </a:t>
            </a:r>
          </a:p>
          <a:p>
            <a:pPr marL="0" indent="0" algn="just">
              <a:buNone/>
            </a:pPr>
            <a:endParaRPr lang="en-US" dirty="0"/>
          </a:p>
          <a:p>
            <a:pPr marL="0" indent="0" algn="ctr">
              <a:buNone/>
            </a:pPr>
            <a:r>
              <a:rPr lang="en-US" sz="2800" b="1" dirty="0"/>
              <a:t>Marisol V. Robles</a:t>
            </a:r>
          </a:p>
          <a:p>
            <a:pPr marL="0" indent="0" algn="ctr">
              <a:buNone/>
            </a:pPr>
            <a:r>
              <a:rPr lang="en-US" sz="2800" dirty="0"/>
              <a:t>SMWB Program Manager</a:t>
            </a:r>
          </a:p>
          <a:p>
            <a:pPr marL="0" indent="0" algn="ctr">
              <a:buNone/>
            </a:pPr>
            <a:r>
              <a:rPr lang="en-US" sz="2800" dirty="0"/>
              <a:t>Email: </a:t>
            </a:r>
            <a:r>
              <a:rPr lang="en-US" sz="2800" dirty="0">
                <a:hlinkClick r:id="rId2"/>
              </a:rPr>
              <a:t>Marisol.Robles@saws.org</a:t>
            </a:r>
            <a:r>
              <a:rPr lang="en-US" sz="2800" dirty="0"/>
              <a:t> </a:t>
            </a:r>
          </a:p>
          <a:p>
            <a:pPr marL="0" indent="0" algn="ctr">
              <a:buNone/>
            </a:pPr>
            <a:r>
              <a:rPr lang="en-US" sz="2800" dirty="0"/>
              <a:t>Telephone: 210-233-3420</a:t>
            </a:r>
          </a:p>
        </p:txBody>
      </p:sp>
    </p:spTree>
    <p:extLst>
      <p:ext uri="{BB962C8B-B14F-4D97-AF65-F5344CB8AC3E}">
        <p14:creationId xmlns:p14="http://schemas.microsoft.com/office/powerpoint/2010/main" val="34786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748" y="1035050"/>
            <a:ext cx="11273331" cy="4956176"/>
          </a:xfrm>
        </p:spPr>
        <p:txBody>
          <a:bodyPr/>
          <a:lstStyle/>
          <a:p>
            <a:pPr algn="just"/>
            <a:r>
              <a:rPr lang="en-US" sz="2800" dirty="0"/>
              <a:t>To locate the Contract Solicitations website, choose Resources</a:t>
            </a:r>
          </a:p>
          <a:p>
            <a:pPr marL="0" indent="0" algn="just">
              <a:buNone/>
            </a:pPr>
            <a:endParaRPr lang="en-US" sz="2400" dirty="0"/>
          </a:p>
          <a:p>
            <a:pPr marL="0" indent="0" algn="just">
              <a:buNone/>
            </a:pPr>
            <a:endParaRPr lang="en-US" sz="2400" dirty="0"/>
          </a:p>
          <a:p>
            <a:pPr algn="just"/>
            <a:endParaRPr lang="en-US" sz="2400" dirty="0"/>
          </a:p>
          <a:p>
            <a:pPr algn="just"/>
            <a:endParaRPr lang="en-US" sz="2400" dirty="0"/>
          </a:p>
          <a:p>
            <a:pPr algn="just"/>
            <a:endParaRPr lang="en-US" sz="800" dirty="0"/>
          </a:p>
          <a:p>
            <a:pPr algn="just"/>
            <a:r>
              <a:rPr lang="en-US" sz="2700" dirty="0"/>
              <a:t>Click on Business Center</a:t>
            </a:r>
          </a:p>
          <a:p>
            <a:pPr algn="just"/>
            <a:r>
              <a:rPr lang="en-US" sz="2700" dirty="0"/>
              <a:t>At the drop-down menu choose Contract Solicitations</a:t>
            </a:r>
          </a:p>
        </p:txBody>
      </p:sp>
      <p:pic>
        <p:nvPicPr>
          <p:cNvPr id="2" name="Picture 1"/>
          <p:cNvPicPr>
            <a:picLocks noChangeAspect="1"/>
          </p:cNvPicPr>
          <p:nvPr/>
        </p:nvPicPr>
        <p:blipFill rotWithShape="1">
          <a:blip r:embed="rId2"/>
          <a:srcRect r="5242"/>
          <a:stretch/>
        </p:blipFill>
        <p:spPr>
          <a:xfrm>
            <a:off x="948932" y="1864882"/>
            <a:ext cx="7391360" cy="1318342"/>
          </a:xfrm>
          <a:prstGeom prst="rect">
            <a:avLst/>
          </a:prstGeom>
        </p:spPr>
      </p:pic>
      <p:sp>
        <p:nvSpPr>
          <p:cNvPr id="3" name="Oval 2"/>
          <p:cNvSpPr/>
          <p:nvPr/>
        </p:nvSpPr>
        <p:spPr>
          <a:xfrm>
            <a:off x="4231664" y="2319265"/>
            <a:ext cx="949936" cy="355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b="14912"/>
          <a:stretch/>
        </p:blipFill>
        <p:spPr>
          <a:xfrm>
            <a:off x="9268337" y="2883515"/>
            <a:ext cx="2476500" cy="2715956"/>
          </a:xfrm>
          <a:prstGeom prst="rect">
            <a:avLst/>
          </a:prstGeom>
          <a:effectLst>
            <a:glow rad="101600">
              <a:schemeClr val="accent1">
                <a:satMod val="175000"/>
                <a:alpha val="40000"/>
              </a:schemeClr>
            </a:glow>
            <a:outerShdw blurRad="50800" dist="38100" dir="18900000" algn="bl" rotWithShape="0">
              <a:prstClr val="black">
                <a:alpha val="40000"/>
              </a:prstClr>
            </a:outerShdw>
          </a:effectLst>
        </p:spPr>
      </p:pic>
      <p:cxnSp>
        <p:nvCxnSpPr>
          <p:cNvPr id="11" name="Straight Connector 10"/>
          <p:cNvCxnSpPr/>
          <p:nvPr/>
        </p:nvCxnSpPr>
        <p:spPr>
          <a:xfrm>
            <a:off x="8428978" y="2032029"/>
            <a:ext cx="38100" cy="3959197"/>
          </a:xfrm>
          <a:prstGeom prst="line">
            <a:avLst/>
          </a:prstGeom>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8555764" y="4469808"/>
            <a:ext cx="623887" cy="17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0C070902-C4C4-8BD1-EAD5-9E4F710CFE61}"/>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Contract Solicitations Website</a:t>
            </a:r>
          </a:p>
        </p:txBody>
      </p:sp>
    </p:spTree>
    <p:extLst>
      <p:ext uri="{BB962C8B-B14F-4D97-AF65-F5344CB8AC3E}">
        <p14:creationId xmlns:p14="http://schemas.microsoft.com/office/powerpoint/2010/main" val="414636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AE7FF-F845-4DBC-B73E-0D84A5387ED7}"/>
              </a:ext>
            </a:extLst>
          </p:cNvPr>
          <p:cNvSpPr>
            <a:spLocks noGrp="1"/>
          </p:cNvSpPr>
          <p:nvPr>
            <p:ph idx="1"/>
          </p:nvPr>
        </p:nvSpPr>
        <p:spPr>
          <a:xfrm>
            <a:off x="532912" y="1043728"/>
            <a:ext cx="11389896" cy="5011295"/>
          </a:xfrm>
        </p:spPr>
        <p:txBody>
          <a:bodyPr/>
          <a:lstStyle/>
          <a:p>
            <a:r>
              <a:rPr lang="en-US" dirty="0"/>
              <a:t>This is Non-Mandatory Pre-Submittal Meeting </a:t>
            </a:r>
          </a:p>
          <a:p>
            <a:r>
              <a:rPr lang="en-US" dirty="0"/>
              <a:t>Attendees should sign-in via chat on WebEx</a:t>
            </a:r>
          </a:p>
          <a:p>
            <a:r>
              <a:rPr lang="en-US" dirty="0"/>
              <a:t>Presentation will be posted on SAWS website along with the sign in sheet</a:t>
            </a:r>
          </a:p>
          <a:p>
            <a:r>
              <a:rPr lang="en-US" dirty="0"/>
              <a:t>Stay muted during presentation, questions may be entered in chat and will be addressed at the end</a:t>
            </a:r>
          </a:p>
        </p:txBody>
      </p:sp>
      <p:sp>
        <p:nvSpPr>
          <p:cNvPr id="4" name="Title 4">
            <a:extLst>
              <a:ext uri="{FF2B5EF4-FFF2-40B4-BE49-F238E27FC236}">
                <a16:creationId xmlns:a16="http://schemas.microsoft.com/office/drawing/2014/main" id="{BE4AD124-E6CB-4165-779E-BFD2D2E0852C}"/>
              </a:ext>
            </a:extLst>
          </p:cNvPr>
          <p:cNvSpPr txBox="1">
            <a:spLocks/>
          </p:cNvSpPr>
          <p:nvPr/>
        </p:nvSpPr>
        <p:spPr>
          <a:xfrm>
            <a:off x="532912" y="27463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General Information and Reminders</a:t>
            </a:r>
          </a:p>
        </p:txBody>
      </p:sp>
    </p:spTree>
    <p:extLst>
      <p:ext uri="{BB962C8B-B14F-4D97-AF65-F5344CB8AC3E}">
        <p14:creationId xmlns:p14="http://schemas.microsoft.com/office/powerpoint/2010/main" val="15242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749" y="968892"/>
            <a:ext cx="3863896" cy="5112312"/>
          </a:xfrm>
        </p:spPr>
        <p:txBody>
          <a:bodyPr/>
          <a:lstStyle/>
          <a:p>
            <a:pPr>
              <a:spcBef>
                <a:spcPts val="0"/>
              </a:spcBef>
              <a:spcAft>
                <a:spcPts val="600"/>
              </a:spcAft>
            </a:pPr>
            <a:r>
              <a:rPr lang="en-US" sz="2800" dirty="0"/>
              <a:t>Choose the specific project</a:t>
            </a:r>
          </a:p>
          <a:p>
            <a:pPr>
              <a:spcBef>
                <a:spcPts val="0"/>
              </a:spcBef>
              <a:spcAft>
                <a:spcPts val="600"/>
              </a:spcAft>
            </a:pPr>
            <a:r>
              <a:rPr lang="en-US" sz="2800" dirty="0"/>
              <a:t>The following buttons are now located under the advertisement:</a:t>
            </a:r>
          </a:p>
          <a:p>
            <a:pPr marL="694944" lvl="1" indent="-347472" algn="just">
              <a:spcBef>
                <a:spcPts val="0"/>
              </a:spcBef>
              <a:spcAft>
                <a:spcPts val="400"/>
              </a:spcAft>
            </a:pPr>
            <a:r>
              <a:rPr lang="en-US" sz="2000" dirty="0"/>
              <a:t>Notify Me</a:t>
            </a:r>
          </a:p>
          <a:p>
            <a:pPr marL="694944" lvl="1" indent="-347472" algn="just">
              <a:spcBef>
                <a:spcPts val="0"/>
              </a:spcBef>
              <a:spcAft>
                <a:spcPts val="400"/>
              </a:spcAft>
            </a:pPr>
            <a:r>
              <a:rPr lang="en-US" sz="2000" dirty="0"/>
              <a:t>Interested Firm List</a:t>
            </a:r>
          </a:p>
          <a:p>
            <a:pPr marL="694944" lvl="1" indent="-347472" algn="just">
              <a:spcBef>
                <a:spcPts val="0"/>
              </a:spcBef>
              <a:spcAft>
                <a:spcPts val="400"/>
              </a:spcAft>
            </a:pPr>
            <a:r>
              <a:rPr lang="en-US" sz="2000" dirty="0"/>
              <a:t>Downloads</a:t>
            </a:r>
          </a:p>
          <a:p>
            <a:pPr marL="1042416" lvl="2" indent="-347472" algn="just">
              <a:spcBef>
                <a:spcPts val="0"/>
              </a:spcBef>
              <a:spcAft>
                <a:spcPts val="400"/>
              </a:spcAft>
            </a:pPr>
            <a:r>
              <a:rPr lang="en-US" sz="1800" dirty="0"/>
              <a:t>Full RFQ</a:t>
            </a:r>
          </a:p>
          <a:p>
            <a:pPr marL="1042416" lvl="2" indent="-347472" algn="just">
              <a:spcBef>
                <a:spcPts val="0"/>
              </a:spcBef>
              <a:spcAft>
                <a:spcPts val="400"/>
              </a:spcAft>
            </a:pPr>
            <a:r>
              <a:rPr lang="en-US" sz="1800" dirty="0"/>
              <a:t>Evaluation Forms</a:t>
            </a:r>
          </a:p>
          <a:p>
            <a:pPr marL="1042416" lvl="2" indent="-347472" algn="just">
              <a:spcBef>
                <a:spcPts val="0"/>
              </a:spcBef>
              <a:spcAft>
                <a:spcPts val="400"/>
              </a:spcAft>
            </a:pPr>
            <a:r>
              <a:rPr lang="en-US" sz="1800" dirty="0"/>
              <a:t>Addendums</a:t>
            </a:r>
          </a:p>
        </p:txBody>
      </p:sp>
      <p:sp>
        <p:nvSpPr>
          <p:cNvPr id="9" name="Right Arrow 8"/>
          <p:cNvSpPr/>
          <p:nvPr/>
        </p:nvSpPr>
        <p:spPr>
          <a:xfrm>
            <a:off x="4559444" y="3519588"/>
            <a:ext cx="623887" cy="17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0B363E6-3BB8-B113-2647-C9FFFD330270}"/>
              </a:ext>
            </a:extLst>
          </p:cNvPr>
          <p:cNvPicPr>
            <a:picLocks noChangeAspect="1"/>
          </p:cNvPicPr>
          <p:nvPr/>
        </p:nvPicPr>
        <p:blipFill>
          <a:blip r:embed="rId2"/>
          <a:stretch>
            <a:fillRect/>
          </a:stretch>
        </p:blipFill>
        <p:spPr>
          <a:xfrm>
            <a:off x="5339130" y="1348709"/>
            <a:ext cx="5692370" cy="434175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F65E6AA-C0C6-5BD3-18BF-A5EAC54735A8}"/>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Contract Solicitations Website</a:t>
            </a:r>
          </a:p>
        </p:txBody>
      </p:sp>
    </p:spTree>
    <p:extLst>
      <p:ext uri="{BB962C8B-B14F-4D97-AF65-F5344CB8AC3E}">
        <p14:creationId xmlns:p14="http://schemas.microsoft.com/office/powerpoint/2010/main" val="365915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834437" y="3648949"/>
            <a:ext cx="2971800" cy="2371725"/>
          </a:xfrm>
          <a:prstGeom prst="rect">
            <a:avLst/>
          </a:prstGeom>
        </p:spPr>
      </p:pic>
      <p:sp>
        <p:nvSpPr>
          <p:cNvPr id="8" name="Right Arrow 7"/>
          <p:cNvSpPr/>
          <p:nvPr/>
        </p:nvSpPr>
        <p:spPr>
          <a:xfrm>
            <a:off x="8210550" y="5521608"/>
            <a:ext cx="623887" cy="17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539748" y="1038619"/>
            <a:ext cx="11266489" cy="4982055"/>
          </a:xfrm>
        </p:spPr>
        <p:txBody>
          <a:bodyPr/>
          <a:lstStyle/>
          <a:p>
            <a:pPr algn="just">
              <a:spcBef>
                <a:spcPts val="0"/>
              </a:spcBef>
              <a:spcAft>
                <a:spcPts val="600"/>
              </a:spcAft>
            </a:pPr>
            <a:r>
              <a:rPr lang="en-US" sz="3000" dirty="0"/>
              <a:t>Please register through SAWS Vendor Registration Program on the SAWS website at </a:t>
            </a:r>
            <a:r>
              <a:rPr lang="en-US" sz="3000" dirty="0">
                <a:solidFill>
                  <a:schemeClr val="tx1"/>
                </a:solidFill>
                <a:hlinkClick r:id="rId4"/>
              </a:rPr>
              <a:t>www.saws.org</a:t>
            </a:r>
            <a:r>
              <a:rPr lang="en-US" sz="3000" dirty="0">
                <a:solidFill>
                  <a:schemeClr val="tx1"/>
                </a:solidFill>
              </a:rPr>
              <a:t> </a:t>
            </a:r>
            <a:r>
              <a:rPr lang="en-US" sz="3000" dirty="0"/>
              <a:t>to ensure access to the latest information</a:t>
            </a:r>
          </a:p>
          <a:p>
            <a:pPr algn="just">
              <a:spcBef>
                <a:spcPts val="0"/>
              </a:spcBef>
              <a:spcAft>
                <a:spcPts val="600"/>
              </a:spcAft>
            </a:pPr>
            <a:r>
              <a:rPr lang="en-US" sz="3000" dirty="0"/>
              <a:t>To receive updates on specific projects, registered vendors must ‘Subscribe’ to the project by selecting the project and clicking ‘Subscribe’ under the Notify Me box</a:t>
            </a:r>
          </a:p>
          <a:p>
            <a:pPr marL="0" indent="0" algn="just">
              <a:buNone/>
            </a:pPr>
            <a:r>
              <a:rPr lang="en-US" sz="3000" dirty="0">
                <a:hlinkClick r:id="rId5"/>
              </a:rPr>
              <a:t>https://apps.saws.org/Business_Center/Contractsol/</a:t>
            </a:r>
            <a:endParaRPr lang="en-US" sz="3000" dirty="0"/>
          </a:p>
          <a:p>
            <a:endParaRPr lang="en-US" dirty="0"/>
          </a:p>
        </p:txBody>
      </p:sp>
      <p:sp>
        <p:nvSpPr>
          <p:cNvPr id="2" name="Title 1">
            <a:extLst>
              <a:ext uri="{FF2B5EF4-FFF2-40B4-BE49-F238E27FC236}">
                <a16:creationId xmlns:a16="http://schemas.microsoft.com/office/drawing/2014/main" id="{53026B75-E543-68C2-B077-E9A3837397F7}"/>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Vendor Registration &amp; Notification (VRN)</a:t>
            </a:r>
          </a:p>
        </p:txBody>
      </p:sp>
    </p:spTree>
    <p:extLst>
      <p:ext uri="{BB962C8B-B14F-4D97-AF65-F5344CB8AC3E}">
        <p14:creationId xmlns:p14="http://schemas.microsoft.com/office/powerpoint/2010/main" val="292596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49" y="968892"/>
            <a:ext cx="11389896" cy="5089008"/>
          </a:xfrm>
        </p:spPr>
        <p:txBody>
          <a:bodyPr/>
          <a:lstStyle/>
          <a:p>
            <a:pPr algn="just">
              <a:spcBef>
                <a:spcPts val="0"/>
              </a:spcBef>
              <a:spcAft>
                <a:spcPts val="600"/>
              </a:spcAft>
            </a:pPr>
            <a:r>
              <a:rPr lang="en-US" dirty="0"/>
              <a:t>More than one (1) addendum may be posted</a:t>
            </a:r>
          </a:p>
          <a:p>
            <a:pPr algn="just">
              <a:spcBef>
                <a:spcPts val="0"/>
              </a:spcBef>
              <a:spcAft>
                <a:spcPts val="600"/>
              </a:spcAft>
            </a:pPr>
            <a:r>
              <a:rPr lang="en-US" dirty="0"/>
              <a:t>Addendums are acknowledged on the Respondent Questionnaire</a:t>
            </a:r>
          </a:p>
          <a:p>
            <a:pPr algn="just">
              <a:spcBef>
                <a:spcPts val="0"/>
              </a:spcBef>
              <a:spcAft>
                <a:spcPts val="600"/>
              </a:spcAft>
            </a:pPr>
            <a:r>
              <a:rPr lang="en-US" dirty="0"/>
              <a:t>Check SAWS website often and prior to submitting your proposal</a:t>
            </a:r>
          </a:p>
        </p:txBody>
      </p:sp>
      <p:sp>
        <p:nvSpPr>
          <p:cNvPr id="4" name="Title 1">
            <a:extLst>
              <a:ext uri="{FF2B5EF4-FFF2-40B4-BE49-F238E27FC236}">
                <a16:creationId xmlns:a16="http://schemas.microsoft.com/office/drawing/2014/main" id="{7C3EA28A-ECD8-BA61-5660-ABA41D5F3620}"/>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Addenda</a:t>
            </a:r>
          </a:p>
        </p:txBody>
      </p:sp>
    </p:spTree>
    <p:extLst>
      <p:ext uri="{BB962C8B-B14F-4D97-AF65-F5344CB8AC3E}">
        <p14:creationId xmlns:p14="http://schemas.microsoft.com/office/powerpoint/2010/main" val="76125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750" y="1047750"/>
            <a:ext cx="11389896" cy="5022850"/>
          </a:xfrm>
        </p:spPr>
        <p:txBody>
          <a:bodyPr/>
          <a:lstStyle/>
          <a:p>
            <a:pPr algn="just">
              <a:spcBef>
                <a:spcPts val="0"/>
              </a:spcBef>
              <a:spcAft>
                <a:spcPts val="600"/>
              </a:spcAft>
            </a:pPr>
            <a:r>
              <a:rPr lang="en-US" dirty="0"/>
              <a:t>File size limitation is 10 MB and shall be no greater than </a:t>
            </a:r>
            <a:r>
              <a:rPr lang="en-US" b="1" u="sng" dirty="0"/>
              <a:t>17</a:t>
            </a:r>
            <a:r>
              <a:rPr lang="en-US" dirty="0"/>
              <a:t> pages</a:t>
            </a:r>
          </a:p>
          <a:p>
            <a:pPr algn="just">
              <a:spcBef>
                <a:spcPts val="0"/>
              </a:spcBef>
              <a:spcAft>
                <a:spcPts val="600"/>
              </a:spcAft>
            </a:pPr>
            <a:r>
              <a:rPr lang="en-US" dirty="0"/>
              <a:t>Use 8-½” x 11” portrait format (up to 11” x 17” will be permitted for drawings, where warranted)</a:t>
            </a:r>
          </a:p>
          <a:p>
            <a:pPr algn="just">
              <a:spcBef>
                <a:spcPts val="0"/>
              </a:spcBef>
              <a:spcAft>
                <a:spcPts val="600"/>
              </a:spcAft>
            </a:pPr>
            <a:r>
              <a:rPr lang="en-US" dirty="0"/>
              <a:t>Thoroughly read the RFQ to become familiar with scope</a:t>
            </a:r>
          </a:p>
          <a:p>
            <a:pPr algn="just">
              <a:spcBef>
                <a:spcPts val="0"/>
              </a:spcBef>
              <a:spcAft>
                <a:spcPts val="600"/>
              </a:spcAft>
            </a:pPr>
            <a:r>
              <a:rPr lang="en-US" dirty="0"/>
              <a:t>Be specific and avoid “boiler plate” responses where narrative is requested</a:t>
            </a:r>
          </a:p>
          <a:p>
            <a:pPr marL="0" indent="0" algn="just">
              <a:buNone/>
            </a:pPr>
            <a:endParaRPr lang="en-US" dirty="0"/>
          </a:p>
          <a:p>
            <a:pPr algn="just"/>
            <a:endParaRPr lang="en-US" dirty="0"/>
          </a:p>
        </p:txBody>
      </p:sp>
      <p:sp>
        <p:nvSpPr>
          <p:cNvPr id="2" name="Title 1">
            <a:extLst>
              <a:ext uri="{FF2B5EF4-FFF2-40B4-BE49-F238E27FC236}">
                <a16:creationId xmlns:a16="http://schemas.microsoft.com/office/drawing/2014/main" id="{7A4881E6-ACF4-30D5-425E-6EF16C4D61B1}"/>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Submission Requirements</a:t>
            </a:r>
          </a:p>
        </p:txBody>
      </p:sp>
    </p:spTree>
    <p:extLst>
      <p:ext uri="{BB962C8B-B14F-4D97-AF65-F5344CB8AC3E}">
        <p14:creationId xmlns:p14="http://schemas.microsoft.com/office/powerpoint/2010/main" val="414286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749" y="968891"/>
            <a:ext cx="11392293" cy="5114409"/>
          </a:xfrm>
        </p:spPr>
        <p:txBody>
          <a:bodyPr/>
          <a:lstStyle/>
          <a:p>
            <a:pPr algn="l">
              <a:spcBef>
                <a:spcPts val="0"/>
              </a:spcBef>
              <a:spcAft>
                <a:spcPts val="600"/>
              </a:spcAft>
            </a:pPr>
            <a:r>
              <a:rPr lang="en-US" sz="2800" dirty="0"/>
              <a:t>Required forms do not count toward the page limit</a:t>
            </a:r>
          </a:p>
          <a:p>
            <a:pPr marL="694944" lvl="1" indent="-347472">
              <a:spcBef>
                <a:spcPts val="0"/>
              </a:spcBef>
              <a:spcAft>
                <a:spcPts val="400"/>
              </a:spcAft>
            </a:pPr>
            <a:r>
              <a:rPr lang="en-US" sz="2400" dirty="0"/>
              <a:t>Submittal Response Checklist, Respondent Questionnaire, Evaluation Criteria Forms, W-9 form, Insurance requirements, Good Faith Effort Plan, and the Conflict-of-Interest Questionnaire</a:t>
            </a:r>
          </a:p>
          <a:p>
            <a:pPr marL="694944" lvl="1" indent="-347472">
              <a:spcBef>
                <a:spcPts val="0"/>
              </a:spcBef>
              <a:spcAft>
                <a:spcPts val="400"/>
              </a:spcAft>
            </a:pPr>
            <a:r>
              <a:rPr lang="en-US" sz="2400" dirty="0"/>
              <a:t>The cover page and tabs do not count towards the page limit</a:t>
            </a:r>
          </a:p>
          <a:p>
            <a:pPr algn="just">
              <a:spcBef>
                <a:spcPts val="0"/>
              </a:spcBef>
              <a:spcAft>
                <a:spcPts val="600"/>
              </a:spcAft>
            </a:pPr>
            <a:r>
              <a:rPr lang="en-US" sz="2800" dirty="0"/>
              <a:t>The 17-page limit includes the following:</a:t>
            </a:r>
          </a:p>
          <a:p>
            <a:pPr marL="694944" lvl="1" indent="-347472">
              <a:spcBef>
                <a:spcPts val="0"/>
              </a:spcBef>
              <a:spcAft>
                <a:spcPts val="200"/>
              </a:spcAft>
            </a:pPr>
            <a:r>
              <a:rPr lang="en-US" sz="2400" dirty="0"/>
              <a:t>Org Chart (1 page)</a:t>
            </a:r>
          </a:p>
          <a:p>
            <a:pPr marL="694944" lvl="1" indent="-347472">
              <a:spcBef>
                <a:spcPts val="0"/>
              </a:spcBef>
              <a:spcAft>
                <a:spcPts val="200"/>
              </a:spcAft>
            </a:pPr>
            <a:r>
              <a:rPr lang="en-US" sz="2400" dirty="0"/>
              <a:t>Resumes (8 pages)</a:t>
            </a:r>
          </a:p>
          <a:p>
            <a:pPr marL="694944" lvl="1" indent="-347472">
              <a:spcBef>
                <a:spcPts val="0"/>
              </a:spcBef>
              <a:spcAft>
                <a:spcPts val="200"/>
              </a:spcAft>
            </a:pPr>
            <a:r>
              <a:rPr lang="en-US" sz="2400" dirty="0"/>
              <a:t>Work Order Approach (6 pages)</a:t>
            </a:r>
          </a:p>
          <a:p>
            <a:pPr marL="694944" lvl="1" indent="-347472">
              <a:spcBef>
                <a:spcPts val="0"/>
              </a:spcBef>
              <a:spcAft>
                <a:spcPts val="200"/>
              </a:spcAft>
            </a:pPr>
            <a:r>
              <a:rPr lang="en-US" sz="2400" dirty="0"/>
              <a:t>QA/QC Plan (2 pages)</a:t>
            </a:r>
          </a:p>
          <a:p>
            <a:pPr lvl="1" algn="just"/>
            <a:endParaRPr lang="en-US" sz="2400" dirty="0"/>
          </a:p>
          <a:p>
            <a:pPr algn="just"/>
            <a:endParaRPr lang="en-US" sz="2800" dirty="0"/>
          </a:p>
          <a:p>
            <a:pPr algn="just"/>
            <a:endParaRPr lang="en-US" sz="2800" dirty="0"/>
          </a:p>
          <a:p>
            <a:pPr algn="just"/>
            <a:endParaRPr lang="en-US" dirty="0"/>
          </a:p>
        </p:txBody>
      </p:sp>
      <p:sp>
        <p:nvSpPr>
          <p:cNvPr id="4" name="Title 1">
            <a:extLst>
              <a:ext uri="{FF2B5EF4-FFF2-40B4-BE49-F238E27FC236}">
                <a16:creationId xmlns:a16="http://schemas.microsoft.com/office/drawing/2014/main" id="{7192F89F-C24B-5B03-941D-2D5DD351D375}"/>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Submission Requirements (cont.)</a:t>
            </a:r>
          </a:p>
        </p:txBody>
      </p:sp>
    </p:spTree>
    <p:extLst>
      <p:ext uri="{BB962C8B-B14F-4D97-AF65-F5344CB8AC3E}">
        <p14:creationId xmlns:p14="http://schemas.microsoft.com/office/powerpoint/2010/main" val="85169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48" y="977274"/>
            <a:ext cx="11461752" cy="5067926"/>
          </a:xfrm>
        </p:spPr>
        <p:txBody>
          <a:bodyPr/>
          <a:lstStyle/>
          <a:p>
            <a:pPr algn="just">
              <a:spcBef>
                <a:spcPts val="0"/>
              </a:spcBef>
              <a:spcAft>
                <a:spcPts val="600"/>
              </a:spcAft>
            </a:pPr>
            <a:r>
              <a:rPr lang="en-US" sz="2800" dirty="0"/>
              <a:t>Similar Projects submitted should be of similar size, scope and contract value to the Scope of Services and Additional Requirements identified within the RFQ </a:t>
            </a:r>
          </a:p>
          <a:p>
            <a:pPr marL="694944" lvl="1" indent="-347472" algn="just">
              <a:spcBef>
                <a:spcPts val="0"/>
              </a:spcBef>
              <a:spcAft>
                <a:spcPts val="400"/>
              </a:spcAft>
            </a:pPr>
            <a:r>
              <a:rPr lang="en-US" sz="2400" dirty="0"/>
              <a:t>Projects must be completed (meaning constructed)</a:t>
            </a:r>
          </a:p>
          <a:p>
            <a:pPr marL="694944" lvl="1" indent="-347472" algn="just">
              <a:spcBef>
                <a:spcPts val="0"/>
              </a:spcBef>
              <a:spcAft>
                <a:spcPts val="400"/>
              </a:spcAft>
            </a:pPr>
            <a:r>
              <a:rPr lang="en-US" sz="2400" dirty="0"/>
              <a:t>Key staff on the org chart should ideally have worked on the example projects submitted</a:t>
            </a:r>
          </a:p>
          <a:p>
            <a:pPr algn="just">
              <a:spcBef>
                <a:spcPts val="0"/>
              </a:spcBef>
              <a:spcAft>
                <a:spcPts val="600"/>
              </a:spcAft>
            </a:pPr>
            <a:r>
              <a:rPr lang="en-US" sz="2800" dirty="0"/>
              <a:t>Contact the SMWB Program Manager for assistance, if necessary</a:t>
            </a:r>
          </a:p>
          <a:p>
            <a:pPr algn="just">
              <a:spcBef>
                <a:spcPts val="0"/>
              </a:spcBef>
              <a:spcAft>
                <a:spcPts val="600"/>
              </a:spcAft>
            </a:pPr>
            <a:r>
              <a:rPr lang="en-US" sz="2800" dirty="0"/>
              <a:t>Perform QA/QC on proposal prior to submitting and reference SAWS</a:t>
            </a:r>
          </a:p>
          <a:p>
            <a:pPr>
              <a:spcBef>
                <a:spcPts val="0"/>
              </a:spcBef>
              <a:spcAft>
                <a:spcPts val="600"/>
              </a:spcAft>
            </a:pPr>
            <a:r>
              <a:rPr lang="en-US" sz="2800" dirty="0"/>
              <a:t>Refer to the Solicitation Submittal Tips found at the following link: </a:t>
            </a:r>
            <a:r>
              <a:rPr lang="en-US" sz="2400" dirty="0">
                <a:solidFill>
                  <a:srgbClr val="252AF7"/>
                </a:solidFill>
                <a:hlinkClick r:id="rId2">
                  <a:extLst>
                    <a:ext uri="{A12FA001-AC4F-418D-AE19-62706E023703}">
                      <ahyp:hlinkClr xmlns:ahyp="http://schemas.microsoft.com/office/drawing/2018/hyperlinkcolor" val="tx"/>
                    </a:ext>
                  </a:extLst>
                </a:hlinkClick>
              </a:rPr>
              <a:t>https://apps.saws.org/business_center/ContractSol/SNO_Drill.cfm?id=1980&amp;View=Yes</a:t>
            </a:r>
            <a:endParaRPr lang="en-US" dirty="0"/>
          </a:p>
        </p:txBody>
      </p:sp>
      <p:sp>
        <p:nvSpPr>
          <p:cNvPr id="6" name="Title 1">
            <a:extLst>
              <a:ext uri="{FF2B5EF4-FFF2-40B4-BE49-F238E27FC236}">
                <a16:creationId xmlns:a16="http://schemas.microsoft.com/office/drawing/2014/main" id="{1AE57ACA-C237-50C1-AC4D-E697AB235D3D}"/>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Submission Requirements (cont.)</a:t>
            </a:r>
          </a:p>
        </p:txBody>
      </p:sp>
    </p:spTree>
    <p:extLst>
      <p:ext uri="{BB962C8B-B14F-4D97-AF65-F5344CB8AC3E}">
        <p14:creationId xmlns:p14="http://schemas.microsoft.com/office/powerpoint/2010/main" val="72509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748" y="935767"/>
            <a:ext cx="11389896" cy="5166583"/>
          </a:xfrm>
        </p:spPr>
        <p:txBody>
          <a:bodyPr/>
          <a:lstStyle/>
          <a:p>
            <a:pPr algn="just">
              <a:spcBef>
                <a:spcPts val="0"/>
              </a:spcBef>
              <a:spcAft>
                <a:spcPts val="600"/>
              </a:spcAft>
            </a:pPr>
            <a:r>
              <a:rPr lang="en-US" sz="2800" b="1" dirty="0"/>
              <a:t>Electronic submittals DUE by February 27, 2024, by 2:00 p.m. (CST)</a:t>
            </a:r>
          </a:p>
          <a:p>
            <a:pPr algn="just">
              <a:spcBef>
                <a:spcPts val="0"/>
              </a:spcBef>
              <a:spcAft>
                <a:spcPts val="600"/>
              </a:spcAft>
            </a:pPr>
            <a:r>
              <a:rPr lang="en-US" sz="2800" dirty="0"/>
              <a:t>Refer to RFQ for instructions to  e-mail your submissions</a:t>
            </a:r>
          </a:p>
          <a:p>
            <a:pPr algn="just">
              <a:spcBef>
                <a:spcPts val="0"/>
              </a:spcBef>
              <a:spcAft>
                <a:spcPts val="600"/>
              </a:spcAft>
            </a:pPr>
            <a:r>
              <a:rPr lang="en-US" sz="2800" dirty="0"/>
              <a:t>Allow sufficient time to upload submittal ahead of the deadline to allow for any technical difficulties</a:t>
            </a:r>
          </a:p>
          <a:p>
            <a:pPr algn="just">
              <a:spcBef>
                <a:spcPts val="0"/>
              </a:spcBef>
              <a:spcAft>
                <a:spcPts val="600"/>
              </a:spcAft>
            </a:pPr>
            <a:r>
              <a:rPr lang="en-US" sz="2800" dirty="0"/>
              <a:t>Respondents are strongly encouraged to submit their proposals at least two (2) hours prior to the Proposal deadline</a:t>
            </a:r>
          </a:p>
          <a:p>
            <a:pPr algn="just">
              <a:spcBef>
                <a:spcPts val="0"/>
              </a:spcBef>
              <a:spcAft>
                <a:spcPts val="600"/>
              </a:spcAft>
            </a:pPr>
            <a:r>
              <a:rPr lang="en-US" sz="2800" dirty="0"/>
              <a:t>Respondents shall indicate </a:t>
            </a:r>
            <a:r>
              <a:rPr lang="en-US" sz="2800" b="1" dirty="0"/>
              <a:t>PS-00167, 2024 Water and Sewer Unspecified Engineering Work Order Services</a:t>
            </a:r>
            <a:r>
              <a:rPr lang="en-US" sz="2800" dirty="0"/>
              <a:t>, date and time of the deadline clearly on both the electronic proposal file and email as noted in the RFQ</a:t>
            </a:r>
          </a:p>
          <a:p>
            <a:pPr algn="just">
              <a:spcBef>
                <a:spcPts val="0"/>
              </a:spcBef>
              <a:spcAft>
                <a:spcPts val="600"/>
              </a:spcAft>
            </a:pPr>
            <a:r>
              <a:rPr lang="en-US" sz="2800" dirty="0"/>
              <a:t>Late responses will not be accepted and will not be opened</a:t>
            </a:r>
          </a:p>
        </p:txBody>
      </p:sp>
      <p:sp>
        <p:nvSpPr>
          <p:cNvPr id="2" name="Title 1">
            <a:extLst>
              <a:ext uri="{FF2B5EF4-FFF2-40B4-BE49-F238E27FC236}">
                <a16:creationId xmlns:a16="http://schemas.microsoft.com/office/drawing/2014/main" id="{2F1C7F2F-2859-5B18-2486-60DDD1D7C96A}"/>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Submittal Deadline</a:t>
            </a:r>
          </a:p>
        </p:txBody>
      </p:sp>
    </p:spTree>
    <p:extLst>
      <p:ext uri="{BB962C8B-B14F-4D97-AF65-F5344CB8AC3E}">
        <p14:creationId xmlns:p14="http://schemas.microsoft.com/office/powerpoint/2010/main" val="230842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749" y="968892"/>
            <a:ext cx="11461751" cy="5133458"/>
          </a:xfrm>
          <a:noFill/>
        </p:spPr>
        <p:txBody>
          <a:bodyPr/>
          <a:lstStyle/>
          <a:p>
            <a:pPr marR="6090">
              <a:spcBef>
                <a:spcPts val="0"/>
              </a:spcBef>
            </a:pPr>
            <a:r>
              <a:rPr lang="en-US" sz="2600" dirty="0"/>
              <a:t>Respond</a:t>
            </a:r>
            <a:r>
              <a:rPr lang="en-US" sz="2600" b="0" i="0" u="none" strike="noStrike" baseline="0" dirty="0"/>
              <a:t>ents or their representatives are prohibited from communicating with any City of San Antonio officials to include:</a:t>
            </a:r>
          </a:p>
          <a:p>
            <a:pPr marL="694944" lvl="1" indent="-347472">
              <a:spcBef>
                <a:spcPts val="0"/>
              </a:spcBef>
            </a:pPr>
            <a:r>
              <a:rPr lang="en-US" sz="2200" b="0" i="0" u="none" strike="noStrike" baseline="0" dirty="0"/>
              <a:t>City Council members (as defined by the City of San Antonio Ethics Code),</a:t>
            </a:r>
          </a:p>
          <a:p>
            <a:pPr marL="694944" lvl="1" indent="-347472">
              <a:spcBef>
                <a:spcPts val="0"/>
              </a:spcBef>
            </a:pPr>
            <a:r>
              <a:rPr lang="en-US" sz="2200" b="0" i="0" u="none" strike="noStrike" baseline="0" dirty="0"/>
              <a:t>City Council member’s staff, and</a:t>
            </a:r>
          </a:p>
          <a:p>
            <a:pPr marL="694944" marR="6190" lvl="1" indent="-347472">
              <a:spcBef>
                <a:spcPts val="0"/>
              </a:spcBef>
              <a:spcAft>
                <a:spcPts val="400"/>
              </a:spcAft>
            </a:pPr>
            <a:r>
              <a:rPr lang="en-US" sz="2200" b="0" i="0" u="none" strike="noStrike" baseline="0" dirty="0"/>
              <a:t>San Antonio Water System (SAWS) Board of Trustees regarding the RFQ from the time the solicitation is released until it has been acted upon by the Board of Trustees</a:t>
            </a:r>
          </a:p>
          <a:p>
            <a:pPr marR="6040" algn="just">
              <a:spcBef>
                <a:spcPts val="0"/>
              </a:spcBef>
            </a:pPr>
            <a:r>
              <a:rPr lang="en-US" sz="2600" b="0" i="0" u="none" strike="noStrike" baseline="0" dirty="0"/>
              <a:t>Respondents or their representatives are prohibited from communicating with SAWS employees regarding this RFQ, </a:t>
            </a:r>
            <a:r>
              <a:rPr lang="en-US" sz="2600" b="0" i="0" u="sng" strike="noStrike" baseline="0" dirty="0"/>
              <a:t>except as provided under “Technical Questions</a:t>
            </a:r>
            <a:r>
              <a:rPr lang="en-US" sz="2600" b="0" i="0" u="none" strike="noStrike" baseline="0" dirty="0"/>
              <a:t>,” from the time the solicitation is released until the contract is awarded</a:t>
            </a:r>
          </a:p>
          <a:p>
            <a:pPr marL="342900" marR="6040" lvl="2" indent="-342900" algn="just">
              <a:spcBef>
                <a:spcPts val="0"/>
              </a:spcBef>
            </a:pPr>
            <a:r>
              <a:rPr lang="en-US" sz="2600" dirty="0"/>
              <a:t>This includes “thank you” letters, phone calls, emails, and any contact that results in direct or indirect discussion of the RFQ and/or proposal submitted by Respondents</a:t>
            </a:r>
          </a:p>
        </p:txBody>
      </p:sp>
      <p:sp>
        <p:nvSpPr>
          <p:cNvPr id="2" name="Title 1">
            <a:extLst>
              <a:ext uri="{FF2B5EF4-FFF2-40B4-BE49-F238E27FC236}">
                <a16:creationId xmlns:a16="http://schemas.microsoft.com/office/drawing/2014/main" id="{22EC25D8-904D-A4AF-2F19-719B58DCA37E}"/>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Communication Restrictions</a:t>
            </a:r>
          </a:p>
        </p:txBody>
      </p:sp>
    </p:spTree>
    <p:extLst>
      <p:ext uri="{BB962C8B-B14F-4D97-AF65-F5344CB8AC3E}">
        <p14:creationId xmlns:p14="http://schemas.microsoft.com/office/powerpoint/2010/main" val="21057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748" y="968892"/>
            <a:ext cx="11389896" cy="5069957"/>
          </a:xfrm>
        </p:spPr>
        <p:txBody>
          <a:bodyPr/>
          <a:lstStyle/>
          <a:p>
            <a:pPr algn="just">
              <a:spcBef>
                <a:spcPts val="0"/>
              </a:spcBef>
              <a:spcAft>
                <a:spcPts val="600"/>
              </a:spcAft>
            </a:pPr>
            <a:r>
              <a:rPr lang="en-US" sz="2800" dirty="0"/>
              <a:t>If your firm has a contract with SAWS already and needs to discuss that contract specifically, Respondent shall indicate such during the conversation</a:t>
            </a:r>
          </a:p>
          <a:p>
            <a:pPr algn="just">
              <a:spcBef>
                <a:spcPts val="0"/>
              </a:spcBef>
              <a:spcAft>
                <a:spcPts val="600"/>
              </a:spcAft>
            </a:pPr>
            <a:r>
              <a:rPr lang="en-US" sz="2800" dirty="0"/>
              <a:t>This is in place from release of the RFQ to Board Award</a:t>
            </a:r>
          </a:p>
          <a:p>
            <a:pPr algn="just">
              <a:spcBef>
                <a:spcPts val="0"/>
              </a:spcBef>
              <a:spcAft>
                <a:spcPts val="600"/>
              </a:spcAft>
            </a:pPr>
            <a:r>
              <a:rPr lang="en-US" sz="2800" dirty="0"/>
              <a:t>Violation of this provision by the Respondent and/or their agent may lead to disqualification of the Respondent’s proposal from consideration</a:t>
            </a:r>
          </a:p>
          <a:p>
            <a:pPr algn="just"/>
            <a:endParaRPr lang="en-US" sz="2400" dirty="0"/>
          </a:p>
        </p:txBody>
      </p:sp>
      <p:sp>
        <p:nvSpPr>
          <p:cNvPr id="2" name="Title 1">
            <a:extLst>
              <a:ext uri="{FF2B5EF4-FFF2-40B4-BE49-F238E27FC236}">
                <a16:creationId xmlns:a16="http://schemas.microsoft.com/office/drawing/2014/main" id="{47D9A7C4-6AAC-62C3-A225-5D9CC3D848F5}"/>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Communication Reminders</a:t>
            </a:r>
          </a:p>
        </p:txBody>
      </p:sp>
    </p:spTree>
    <p:extLst>
      <p:ext uri="{BB962C8B-B14F-4D97-AF65-F5344CB8AC3E}">
        <p14:creationId xmlns:p14="http://schemas.microsoft.com/office/powerpoint/2010/main" val="293257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749" y="1032138"/>
            <a:ext cx="11389896" cy="5004768"/>
          </a:xfrm>
        </p:spPr>
        <p:txBody>
          <a:bodyPr/>
          <a:lstStyle/>
          <a:p>
            <a:pPr algn="just"/>
            <a:r>
              <a:rPr lang="en-US" sz="2800" dirty="0"/>
              <a:t>Must be submitted in writing by February 12, 2024, by 4:00 P.M. (CST) via e-mail to:</a:t>
            </a:r>
          </a:p>
          <a:p>
            <a:pPr marL="0" indent="0" algn="ctr">
              <a:spcBef>
                <a:spcPts val="0"/>
              </a:spcBef>
              <a:buNone/>
            </a:pPr>
            <a:r>
              <a:rPr lang="en-US" b="1" dirty="0"/>
              <a:t>Thea Gonzalez</a:t>
            </a:r>
          </a:p>
          <a:p>
            <a:pPr marL="0" indent="0" algn="ctr">
              <a:spcBef>
                <a:spcPts val="0"/>
              </a:spcBef>
              <a:buNone/>
            </a:pPr>
            <a:r>
              <a:rPr lang="en-US" sz="2800" b="1" dirty="0"/>
              <a:t>Contract Administrator </a:t>
            </a:r>
          </a:p>
          <a:p>
            <a:pPr marL="0" indent="0" algn="ctr">
              <a:spcBef>
                <a:spcPts val="0"/>
              </a:spcBef>
              <a:buNone/>
            </a:pPr>
            <a:r>
              <a:rPr lang="en-US" sz="2800" dirty="0"/>
              <a:t>Contract Administration Department</a:t>
            </a:r>
          </a:p>
          <a:p>
            <a:pPr marL="0" indent="0" algn="ctr">
              <a:spcBef>
                <a:spcPts val="0"/>
              </a:spcBef>
              <a:buNone/>
            </a:pPr>
            <a:r>
              <a:rPr lang="en-US" sz="2800" dirty="0"/>
              <a:t>San Antonio Water System</a:t>
            </a:r>
          </a:p>
          <a:p>
            <a:pPr marL="0" indent="0" algn="ctr">
              <a:buNone/>
            </a:pPr>
            <a:r>
              <a:rPr lang="en-US" dirty="0">
                <a:hlinkClick r:id="rId2"/>
              </a:rPr>
              <a:t>Theadora.Gonzalez@saws.org</a:t>
            </a:r>
            <a:r>
              <a:rPr lang="en-US" dirty="0"/>
              <a:t> </a:t>
            </a:r>
          </a:p>
          <a:p>
            <a:pPr marL="0" indent="0" algn="just">
              <a:buNone/>
            </a:pPr>
            <a:endParaRPr lang="en-US" sz="2000" dirty="0"/>
          </a:p>
          <a:p>
            <a:pPr algn="just"/>
            <a:r>
              <a:rPr lang="en-US" sz="2800" dirty="0"/>
              <a:t>Questions will be formally answered via Addendum posted by February 16, 2024, by 4:00 p.m. CST</a:t>
            </a:r>
          </a:p>
          <a:p>
            <a:pPr algn="just"/>
            <a:endParaRPr lang="en-US" dirty="0"/>
          </a:p>
          <a:p>
            <a:pPr marL="0" indent="0" algn="ctr">
              <a:buNone/>
            </a:pPr>
            <a:endParaRPr lang="en-US" dirty="0"/>
          </a:p>
        </p:txBody>
      </p:sp>
      <p:sp>
        <p:nvSpPr>
          <p:cNvPr id="2" name="Title 1">
            <a:extLst>
              <a:ext uri="{FF2B5EF4-FFF2-40B4-BE49-F238E27FC236}">
                <a16:creationId xmlns:a16="http://schemas.microsoft.com/office/drawing/2014/main" id="{5A4D4298-61B8-15A1-17D0-57377CD5FBB6}"/>
              </a:ext>
            </a:extLst>
          </p:cNvPr>
          <p:cNvSpPr txBox="1">
            <a:spLocks/>
          </p:cNvSpPr>
          <p:nvPr/>
        </p:nvSpPr>
        <p:spPr>
          <a:xfrm>
            <a:off x="539749" y="29368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Questions</a:t>
            </a:r>
          </a:p>
        </p:txBody>
      </p:sp>
    </p:spTree>
    <p:extLst>
      <p:ext uri="{BB962C8B-B14F-4D97-AF65-F5344CB8AC3E}">
        <p14:creationId xmlns:p14="http://schemas.microsoft.com/office/powerpoint/2010/main" val="134270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AE7FF-F845-4DBC-B73E-0D84A5387ED7}"/>
              </a:ext>
            </a:extLst>
          </p:cNvPr>
          <p:cNvSpPr>
            <a:spLocks noGrp="1"/>
          </p:cNvSpPr>
          <p:nvPr>
            <p:ph idx="1"/>
          </p:nvPr>
        </p:nvSpPr>
        <p:spPr>
          <a:xfrm>
            <a:off x="532912" y="1147187"/>
            <a:ext cx="11278088" cy="4891663"/>
          </a:xfrm>
        </p:spPr>
        <p:txBody>
          <a:bodyPr/>
          <a:lstStyle/>
          <a:p>
            <a:r>
              <a:rPr lang="en-US" dirty="0"/>
              <a:t>Oral statements or discussion during this Pre-Submittal Meeting will not be binding, nor will they change or affect the RFQ or the terms or conditions of the contract. Changes, if any will be addressed in writing only via an Addendum</a:t>
            </a:r>
          </a:p>
        </p:txBody>
      </p:sp>
      <p:sp>
        <p:nvSpPr>
          <p:cNvPr id="4" name="Title 4">
            <a:extLst>
              <a:ext uri="{FF2B5EF4-FFF2-40B4-BE49-F238E27FC236}">
                <a16:creationId xmlns:a16="http://schemas.microsoft.com/office/drawing/2014/main" id="{DAC1E357-1C28-BDC6-1852-CA1AEDE1FAFD}"/>
              </a:ext>
            </a:extLst>
          </p:cNvPr>
          <p:cNvSpPr txBox="1">
            <a:spLocks/>
          </p:cNvSpPr>
          <p:nvPr/>
        </p:nvSpPr>
        <p:spPr>
          <a:xfrm>
            <a:off x="532912" y="274638"/>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Oral Statements</a:t>
            </a:r>
          </a:p>
        </p:txBody>
      </p:sp>
    </p:spTree>
    <p:extLst>
      <p:ext uri="{BB962C8B-B14F-4D97-AF65-F5344CB8AC3E}">
        <p14:creationId xmlns:p14="http://schemas.microsoft.com/office/powerpoint/2010/main" val="2983615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7049" y="274638"/>
            <a:ext cx="11389896" cy="675204"/>
          </a:xfrm>
        </p:spPr>
        <p:txBody>
          <a:bodyPr/>
          <a:lstStyle/>
          <a:p>
            <a:r>
              <a:rPr lang="en-US" dirty="0"/>
              <a:t>Project Overview  </a:t>
            </a:r>
          </a:p>
        </p:txBody>
      </p:sp>
      <p:sp>
        <p:nvSpPr>
          <p:cNvPr id="3" name="TextBox 2">
            <a:extLst>
              <a:ext uri="{FF2B5EF4-FFF2-40B4-BE49-F238E27FC236}">
                <a16:creationId xmlns:a16="http://schemas.microsoft.com/office/drawing/2014/main" id="{2BE65B1D-E94C-612F-2F85-5BCFFB077E3C}"/>
              </a:ext>
            </a:extLst>
          </p:cNvPr>
          <p:cNvSpPr txBox="1"/>
          <p:nvPr/>
        </p:nvSpPr>
        <p:spPr>
          <a:xfrm>
            <a:off x="651642" y="949843"/>
            <a:ext cx="11140966" cy="5262979"/>
          </a:xfrm>
          <a:prstGeom prst="rect">
            <a:avLst/>
          </a:prstGeom>
          <a:noFill/>
        </p:spPr>
        <p:txBody>
          <a:bodyPr wrap="square" rtlCol="0">
            <a:spAutoFit/>
          </a:bodyPr>
          <a:lstStyle/>
          <a:p>
            <a:r>
              <a:rPr lang="en-US" sz="2800" dirty="0">
                <a:solidFill>
                  <a:schemeClr val="tx1">
                    <a:lumMod val="65000"/>
                    <a:lumOff val="35000"/>
                  </a:schemeClr>
                </a:solidFill>
                <a:latin typeface="Gill Sans MT" panose="020B0502020104020203" pitchFamily="34" charset="0"/>
                <a:cs typeface="FrankRuehl" panose="020B0604020202020204" pitchFamily="34" charset="-79"/>
              </a:rPr>
              <a:t>Professional design services, which will include the rehabilitation, replacement and installation of small pipe diameter water and wastewater infrastructure</a:t>
            </a:r>
          </a:p>
          <a:p>
            <a:r>
              <a:rPr lang="en-US" sz="2800" dirty="0">
                <a:solidFill>
                  <a:schemeClr val="tx1">
                    <a:lumMod val="65000"/>
                    <a:lumOff val="35000"/>
                  </a:schemeClr>
                </a:solidFill>
                <a:latin typeface="Gill Sans MT" panose="020B0502020104020203" pitchFamily="34" charset="0"/>
                <a:cs typeface="FrankRuehl" panose="020B0604020202020204" pitchFamily="34" charset="-79"/>
              </a:rPr>
              <a:t>Projects will be assigned as needed, and will be requested on a work order basis</a:t>
            </a:r>
          </a:p>
          <a:p>
            <a:r>
              <a:rPr lang="en-US" sz="2800" dirty="0">
                <a:solidFill>
                  <a:schemeClr val="tx1">
                    <a:lumMod val="65000"/>
                    <a:lumOff val="35000"/>
                  </a:schemeClr>
                </a:solidFill>
                <a:latin typeface="Gill Sans MT" panose="020B0502020104020203" pitchFamily="34" charset="0"/>
                <a:cs typeface="FrankRuehl" panose="020B0604020202020204" pitchFamily="34" charset="-79"/>
              </a:rPr>
              <a:t>Construction Submittals shall be processed within seven business days</a:t>
            </a:r>
          </a:p>
          <a:p>
            <a:r>
              <a:rPr lang="en-US" sz="2800" dirty="0">
                <a:solidFill>
                  <a:schemeClr val="tx1">
                    <a:lumMod val="65000"/>
                    <a:lumOff val="35000"/>
                  </a:schemeClr>
                </a:solidFill>
                <a:latin typeface="Gill Sans MT" panose="020B0502020104020203" pitchFamily="34" charset="0"/>
                <a:cs typeface="FrankRuehl" panose="020B0604020202020204" pitchFamily="34" charset="-79"/>
              </a:rPr>
              <a:t>Request for Information shall be processed within two business days</a:t>
            </a:r>
          </a:p>
          <a:p>
            <a:r>
              <a:rPr lang="en-US" sz="2800" dirty="0">
                <a:solidFill>
                  <a:schemeClr val="tx1">
                    <a:lumMod val="65000"/>
                    <a:lumOff val="35000"/>
                  </a:schemeClr>
                </a:solidFill>
                <a:latin typeface="Gill Sans MT" panose="020B0502020104020203" pitchFamily="34" charset="0"/>
                <a:cs typeface="FrankRuehl" panose="020B0604020202020204" pitchFamily="34" charset="-79"/>
              </a:rPr>
              <a:t>Request for Proposals and Change Orders shall be processed within five business days</a:t>
            </a:r>
          </a:p>
          <a:p>
            <a:r>
              <a:rPr lang="en-US" sz="2800" dirty="0">
                <a:solidFill>
                  <a:schemeClr val="tx1">
                    <a:lumMod val="65000"/>
                    <a:lumOff val="35000"/>
                  </a:schemeClr>
                </a:solidFill>
                <a:latin typeface="Gill Sans MT" panose="020B0502020104020203" pitchFamily="34" charset="0"/>
                <a:cs typeface="FrankRuehl" panose="020B0604020202020204" pitchFamily="34" charset="-79"/>
              </a:rPr>
              <a:t>Review of Scratch sheets and project schedules shall be processed within two business days</a:t>
            </a:r>
          </a:p>
        </p:txBody>
      </p:sp>
    </p:spTree>
    <p:extLst>
      <p:ext uri="{BB962C8B-B14F-4D97-AF65-F5344CB8AC3E}">
        <p14:creationId xmlns:p14="http://schemas.microsoft.com/office/powerpoint/2010/main" val="227823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Considerations </a:t>
            </a:r>
          </a:p>
        </p:txBody>
      </p:sp>
      <p:sp>
        <p:nvSpPr>
          <p:cNvPr id="2" name="Content Placeholder 1"/>
          <p:cNvSpPr>
            <a:spLocks noGrp="1"/>
          </p:cNvSpPr>
          <p:nvPr>
            <p:ph idx="1"/>
          </p:nvPr>
        </p:nvSpPr>
        <p:spPr>
          <a:xfrm>
            <a:off x="609599" y="904306"/>
            <a:ext cx="11582402" cy="5049387"/>
          </a:xfrm>
        </p:spPr>
        <p:txBody>
          <a:bodyPr/>
          <a:lstStyle/>
          <a:p>
            <a:pPr algn="just">
              <a:spcBef>
                <a:spcPts val="400"/>
              </a:spcBef>
            </a:pPr>
            <a:r>
              <a:rPr lang="en-US" sz="2800" dirty="0"/>
              <a:t>Adherence to design phase implementation schedules Methods of construction</a:t>
            </a:r>
          </a:p>
          <a:p>
            <a:pPr algn="just">
              <a:spcBef>
                <a:spcPts val="400"/>
              </a:spcBef>
            </a:pPr>
            <a:r>
              <a:rPr lang="en-US" sz="2800" dirty="0"/>
              <a:t>Coordination with other agencies (e.g., COSA, TxDOT, USACE, TCEQ, etc.)</a:t>
            </a:r>
          </a:p>
          <a:p>
            <a:pPr algn="just">
              <a:spcBef>
                <a:spcPts val="400"/>
              </a:spcBef>
            </a:pPr>
            <a:r>
              <a:rPr lang="en-US" sz="2800" dirty="0"/>
              <a:t>Easements and ROW</a:t>
            </a:r>
          </a:p>
          <a:p>
            <a:pPr algn="just">
              <a:spcBef>
                <a:spcPts val="400"/>
              </a:spcBef>
            </a:pPr>
            <a:r>
              <a:rPr lang="en-US" sz="2800" dirty="0"/>
              <a:t>Identification of utilities (above and below ground)</a:t>
            </a:r>
          </a:p>
          <a:p>
            <a:pPr algn="just">
              <a:spcBef>
                <a:spcPts val="400"/>
              </a:spcBef>
            </a:pPr>
            <a:r>
              <a:rPr lang="en-US" sz="2800" dirty="0"/>
              <a:t>Environmental Site Assessment</a:t>
            </a:r>
          </a:p>
          <a:p>
            <a:pPr algn="just">
              <a:spcBef>
                <a:spcPts val="400"/>
              </a:spcBef>
            </a:pPr>
            <a:r>
              <a:rPr lang="en-US" sz="2800" dirty="0"/>
              <a:t>Surveys and topographic information</a:t>
            </a:r>
          </a:p>
          <a:p>
            <a:pPr algn="just">
              <a:spcBef>
                <a:spcPts val="400"/>
              </a:spcBef>
            </a:pPr>
            <a:r>
              <a:rPr lang="en-US" sz="2800" dirty="0"/>
              <a:t>Access points for construction and adequacy of easements</a:t>
            </a:r>
          </a:p>
          <a:p>
            <a:pPr algn="just">
              <a:spcBef>
                <a:spcPts val="400"/>
              </a:spcBef>
            </a:pPr>
            <a:r>
              <a:rPr lang="en-US" sz="2800" dirty="0"/>
              <a:t>Bypass plans and traffic control</a:t>
            </a:r>
          </a:p>
          <a:p>
            <a:pPr algn="just">
              <a:spcBef>
                <a:spcPts val="400"/>
              </a:spcBef>
            </a:pPr>
            <a:r>
              <a:rPr lang="en-US" sz="2800" dirty="0"/>
              <a:t>Contract Documents – Quality and attention to detail</a:t>
            </a:r>
          </a:p>
          <a:p>
            <a:pPr algn="just">
              <a:spcBef>
                <a:spcPts val="400"/>
              </a:spcBef>
            </a:pPr>
            <a:r>
              <a:rPr lang="en-US" sz="2800" dirty="0"/>
              <a:t>Quality and accuracy of OPCCs</a:t>
            </a:r>
          </a:p>
          <a:p>
            <a:pPr algn="just">
              <a:spcBef>
                <a:spcPts val="400"/>
              </a:spcBef>
            </a:pPr>
            <a:endParaRPr lang="en-US" sz="2800" dirty="0"/>
          </a:p>
        </p:txBody>
      </p:sp>
    </p:spTree>
    <p:extLst>
      <p:ext uri="{BB962C8B-B14F-4D97-AF65-F5344CB8AC3E}">
        <p14:creationId xmlns:p14="http://schemas.microsoft.com/office/powerpoint/2010/main" val="35272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a:t>
            </a:r>
          </a:p>
        </p:txBody>
      </p:sp>
      <p:sp>
        <p:nvSpPr>
          <p:cNvPr id="3" name="Content Placeholder 2"/>
          <p:cNvSpPr>
            <a:spLocks noGrp="1"/>
          </p:cNvSpPr>
          <p:nvPr>
            <p:ph idx="1"/>
          </p:nvPr>
        </p:nvSpPr>
        <p:spPr>
          <a:xfrm>
            <a:off x="609600" y="949842"/>
            <a:ext cx="10972800" cy="5018567"/>
          </a:xfrm>
        </p:spPr>
        <p:txBody>
          <a:bodyPr/>
          <a:lstStyle/>
          <a:p>
            <a:r>
              <a:rPr lang="en-US" dirty="0"/>
              <a:t>Confirm all requirements met of each section in the RFQ</a:t>
            </a:r>
          </a:p>
          <a:p>
            <a:r>
              <a:rPr lang="en-US" dirty="0"/>
              <a:t>Use relevant experience</a:t>
            </a:r>
          </a:p>
          <a:p>
            <a:pPr lvl="1"/>
            <a:r>
              <a:rPr lang="en-US" dirty="0"/>
              <a:t>Both Resumes and Past Performance</a:t>
            </a:r>
          </a:p>
          <a:p>
            <a:r>
              <a:rPr lang="en-US" dirty="0"/>
              <a:t>Avoid using “Cookie Cutter” submissions</a:t>
            </a:r>
          </a:p>
          <a:p>
            <a:endParaRPr lang="en-US" dirty="0"/>
          </a:p>
        </p:txBody>
      </p:sp>
    </p:spTree>
    <p:extLst>
      <p:ext uri="{BB962C8B-B14F-4D97-AF65-F5344CB8AC3E}">
        <p14:creationId xmlns:p14="http://schemas.microsoft.com/office/powerpoint/2010/main" val="2824060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Cost Estimates – Design Phase</a:t>
            </a:r>
          </a:p>
        </p:txBody>
      </p:sp>
      <p:sp>
        <p:nvSpPr>
          <p:cNvPr id="2" name="Content Placeholder 1"/>
          <p:cNvSpPr>
            <a:spLocks noGrp="1"/>
          </p:cNvSpPr>
          <p:nvPr>
            <p:ph idx="1"/>
          </p:nvPr>
        </p:nvSpPr>
        <p:spPr>
          <a:xfrm>
            <a:off x="609600" y="985653"/>
            <a:ext cx="10972800" cy="4214307"/>
          </a:xfrm>
        </p:spPr>
        <p:txBody>
          <a:bodyPr/>
          <a:lstStyle/>
          <a:p>
            <a:pPr algn="just"/>
            <a:r>
              <a:rPr lang="en-US" dirty="0"/>
              <a:t>Consultant must develop opinions of probable construction costs (OPCC) for all phases of each project as per the recommendations of AACE International as described in AACE’s document 56R-08: Cost Estimate Classification System – as Applied for the Building and General Construction Industries</a:t>
            </a:r>
          </a:p>
        </p:txBody>
      </p:sp>
    </p:spTree>
    <p:extLst>
      <p:ext uri="{BB962C8B-B14F-4D97-AF65-F5344CB8AC3E}">
        <p14:creationId xmlns:p14="http://schemas.microsoft.com/office/powerpoint/2010/main" val="42242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Cost Estimates – Design Phase</a:t>
            </a:r>
          </a:p>
        </p:txBody>
      </p:sp>
      <p:sp>
        <p:nvSpPr>
          <p:cNvPr id="2" name="Content Placeholder 1"/>
          <p:cNvSpPr>
            <a:spLocks noGrp="1"/>
          </p:cNvSpPr>
          <p:nvPr>
            <p:ph idx="1"/>
          </p:nvPr>
        </p:nvSpPr>
        <p:spPr>
          <a:xfrm>
            <a:off x="609600" y="985653"/>
            <a:ext cx="10972800" cy="808857"/>
          </a:xfrm>
        </p:spPr>
        <p:txBody>
          <a:bodyPr/>
          <a:lstStyle/>
          <a:p>
            <a:pPr marL="0" indent="0" algn="just">
              <a:buNone/>
            </a:pPr>
            <a:r>
              <a:rPr lang="en-US" dirty="0"/>
              <a:t>Consultants to develop OPCCs for each phase as follows:</a:t>
            </a:r>
          </a:p>
        </p:txBody>
      </p:sp>
      <p:graphicFrame>
        <p:nvGraphicFramePr>
          <p:cNvPr id="5" name="Table 4"/>
          <p:cNvGraphicFramePr>
            <a:graphicFrameLocks noGrp="1"/>
          </p:cNvGraphicFramePr>
          <p:nvPr/>
        </p:nvGraphicFramePr>
        <p:xfrm>
          <a:off x="2209419" y="1950720"/>
          <a:ext cx="7773162" cy="3627120"/>
        </p:xfrm>
        <a:graphic>
          <a:graphicData uri="http://schemas.openxmlformats.org/drawingml/2006/table">
            <a:tbl>
              <a:tblPr firstRow="1" bandRow="1">
                <a:tableStyleId>{5C22544A-7EE6-4342-B048-85BDC9FD1C3A}</a:tableStyleId>
              </a:tblPr>
              <a:tblGrid>
                <a:gridCol w="2265680">
                  <a:extLst>
                    <a:ext uri="{9D8B030D-6E8A-4147-A177-3AD203B41FA5}">
                      <a16:colId xmlns:a16="http://schemas.microsoft.com/office/drawing/2014/main" val="20000"/>
                    </a:ext>
                  </a:extLst>
                </a:gridCol>
                <a:gridCol w="2437130">
                  <a:extLst>
                    <a:ext uri="{9D8B030D-6E8A-4147-A177-3AD203B41FA5}">
                      <a16:colId xmlns:a16="http://schemas.microsoft.com/office/drawing/2014/main" val="20001"/>
                    </a:ext>
                  </a:extLst>
                </a:gridCol>
                <a:gridCol w="3070352">
                  <a:extLst>
                    <a:ext uri="{9D8B030D-6E8A-4147-A177-3AD203B41FA5}">
                      <a16:colId xmlns:a16="http://schemas.microsoft.com/office/drawing/2014/main" val="20002"/>
                    </a:ext>
                  </a:extLst>
                </a:gridCol>
              </a:tblGrid>
              <a:tr h="370840">
                <a:tc>
                  <a:txBody>
                    <a:bodyPr/>
                    <a:lstStyle/>
                    <a:p>
                      <a:pPr algn="ctr"/>
                      <a:r>
                        <a:rPr lang="en-US" sz="2400" dirty="0"/>
                        <a:t>Design Phase</a:t>
                      </a:r>
                    </a:p>
                  </a:txBody>
                  <a:tcPr anchor="ctr"/>
                </a:tc>
                <a:tc>
                  <a:txBody>
                    <a:bodyPr/>
                    <a:lstStyle/>
                    <a:p>
                      <a:pPr algn="ctr"/>
                      <a:r>
                        <a:rPr lang="en-US" sz="2400" dirty="0"/>
                        <a:t>Estimate Class</a:t>
                      </a:r>
                    </a:p>
                  </a:txBody>
                  <a:tcPr anchor="ctr"/>
                </a:tc>
                <a:tc>
                  <a:txBody>
                    <a:bodyPr/>
                    <a:lstStyle/>
                    <a:p>
                      <a:pPr algn="ctr"/>
                      <a:r>
                        <a:rPr lang="en-US" sz="2400" dirty="0"/>
                        <a:t>Expected Accuracy</a:t>
                      </a:r>
                      <a:br>
                        <a:rPr lang="en-US" sz="2400" dirty="0"/>
                      </a:br>
                      <a:r>
                        <a:rPr lang="en-US" sz="2400" dirty="0"/>
                        <a:t>Range</a:t>
                      </a:r>
                    </a:p>
                  </a:txBody>
                  <a:tcPr anchor="ctr"/>
                </a:tc>
                <a:extLst>
                  <a:ext uri="{0D108BD9-81ED-4DB2-BD59-A6C34878D82A}">
                    <a16:rowId xmlns:a16="http://schemas.microsoft.com/office/drawing/2014/main" val="10000"/>
                  </a:ext>
                </a:extLst>
              </a:tr>
              <a:tr h="370840">
                <a:tc>
                  <a:txBody>
                    <a:bodyPr/>
                    <a:lstStyle/>
                    <a:p>
                      <a:r>
                        <a:rPr lang="en-US" sz="2000" dirty="0"/>
                        <a:t>30% Design</a:t>
                      </a:r>
                    </a:p>
                  </a:txBody>
                  <a:tcPr anchor="ctr"/>
                </a:tc>
                <a:tc>
                  <a:txBody>
                    <a:bodyPr/>
                    <a:lstStyle/>
                    <a:p>
                      <a:pPr algn="ctr"/>
                      <a:r>
                        <a:rPr lang="en-US" sz="2000" dirty="0"/>
                        <a:t>Class 3</a:t>
                      </a:r>
                    </a:p>
                  </a:txBody>
                  <a:tcPr anchor="ctr"/>
                </a:tc>
                <a:tc>
                  <a:txBody>
                    <a:bodyPr/>
                    <a:lstStyle/>
                    <a:p>
                      <a:pPr algn="ctr"/>
                      <a:r>
                        <a:rPr lang="en-US" sz="2000" dirty="0"/>
                        <a:t>L:</a:t>
                      </a:r>
                      <a:r>
                        <a:rPr lang="en-US" sz="2000" baseline="0" dirty="0"/>
                        <a:t> -5% to -15%</a:t>
                      </a:r>
                      <a:br>
                        <a:rPr lang="en-US" sz="2000" baseline="0" dirty="0"/>
                      </a:br>
                      <a:r>
                        <a:rPr lang="en-US" sz="2000" baseline="0" dirty="0"/>
                        <a:t>H: +10% to +20%</a:t>
                      </a:r>
                      <a:endParaRPr lang="en-US" sz="2000" dirty="0"/>
                    </a:p>
                  </a:txBody>
                  <a:tcPr anchor="ctr"/>
                </a:tc>
                <a:extLst>
                  <a:ext uri="{0D108BD9-81ED-4DB2-BD59-A6C34878D82A}">
                    <a16:rowId xmlns:a16="http://schemas.microsoft.com/office/drawing/2014/main" val="10001"/>
                  </a:ext>
                </a:extLst>
              </a:tr>
              <a:tr h="370840">
                <a:tc>
                  <a:txBody>
                    <a:bodyPr/>
                    <a:lstStyle/>
                    <a:p>
                      <a:r>
                        <a:rPr lang="en-US" sz="2000" dirty="0"/>
                        <a:t>60% Design</a:t>
                      </a:r>
                    </a:p>
                  </a:txBody>
                  <a:tcPr anchor="ctr"/>
                </a:tc>
                <a:tc>
                  <a:txBody>
                    <a:bodyPr/>
                    <a:lstStyle/>
                    <a:p>
                      <a:pPr algn="ctr"/>
                      <a:r>
                        <a:rPr lang="en-US" sz="2000" dirty="0"/>
                        <a:t>Class 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L:</a:t>
                      </a:r>
                      <a:r>
                        <a:rPr lang="en-US" sz="2000" baseline="0" dirty="0"/>
                        <a:t> -5% to -10%</a:t>
                      </a:r>
                      <a:br>
                        <a:rPr lang="en-US" sz="2000" baseline="0" dirty="0"/>
                      </a:br>
                      <a:r>
                        <a:rPr lang="en-US" sz="2000" baseline="0" dirty="0"/>
                        <a:t>H: +5% to +15%</a:t>
                      </a:r>
                      <a:endParaRPr lang="en-US" sz="2000" dirty="0"/>
                    </a:p>
                  </a:txBody>
                  <a:tcPr anchor="ctr"/>
                </a:tc>
                <a:extLst>
                  <a:ext uri="{0D108BD9-81ED-4DB2-BD59-A6C34878D82A}">
                    <a16:rowId xmlns:a16="http://schemas.microsoft.com/office/drawing/2014/main" val="10002"/>
                  </a:ext>
                </a:extLst>
              </a:tr>
              <a:tr h="370840">
                <a:tc>
                  <a:txBody>
                    <a:bodyPr/>
                    <a:lstStyle/>
                    <a:p>
                      <a:r>
                        <a:rPr lang="en-US" sz="2000" dirty="0"/>
                        <a:t>90% Design</a:t>
                      </a:r>
                    </a:p>
                  </a:txBody>
                  <a:tcPr anchor="ctr"/>
                </a:tc>
                <a:tc>
                  <a:txBody>
                    <a:bodyPr/>
                    <a:lstStyle/>
                    <a:p>
                      <a:pPr algn="ctr"/>
                      <a:r>
                        <a:rPr lang="en-US" sz="2000" dirty="0"/>
                        <a:t>Class 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L:</a:t>
                      </a:r>
                      <a:r>
                        <a:rPr lang="en-US" sz="2000" baseline="0" dirty="0"/>
                        <a:t> -3% to -5%</a:t>
                      </a:r>
                      <a:br>
                        <a:rPr lang="en-US" sz="2000" baseline="0" dirty="0"/>
                      </a:br>
                      <a:r>
                        <a:rPr lang="en-US" sz="2000" baseline="0" dirty="0"/>
                        <a:t>H: +3% to +10%</a:t>
                      </a:r>
                      <a:endParaRPr lang="en-US" sz="2000" dirty="0"/>
                    </a:p>
                  </a:txBody>
                  <a:tcPr anchor="ctr"/>
                </a:tc>
                <a:extLst>
                  <a:ext uri="{0D108BD9-81ED-4DB2-BD59-A6C34878D82A}">
                    <a16:rowId xmlns:a16="http://schemas.microsoft.com/office/drawing/2014/main" val="10003"/>
                  </a:ext>
                </a:extLst>
              </a:tr>
              <a:tr h="370840">
                <a:tc>
                  <a:txBody>
                    <a:bodyPr/>
                    <a:lstStyle/>
                    <a:p>
                      <a:r>
                        <a:rPr lang="en-US" sz="2000" dirty="0"/>
                        <a:t>100% Design and Bid</a:t>
                      </a:r>
                      <a:r>
                        <a:rPr lang="en-US" sz="2000" baseline="0" dirty="0"/>
                        <a:t> Documents</a:t>
                      </a:r>
                      <a:endParaRPr lang="en-US" sz="2000" dirty="0"/>
                    </a:p>
                  </a:txBody>
                  <a:tcPr anchor="ctr"/>
                </a:tc>
                <a:tc>
                  <a:txBody>
                    <a:bodyPr/>
                    <a:lstStyle/>
                    <a:p>
                      <a:pPr algn="ctr"/>
                      <a:r>
                        <a:rPr lang="en-US" sz="2000" dirty="0"/>
                        <a:t>Class 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L:</a:t>
                      </a:r>
                      <a:r>
                        <a:rPr lang="en-US" sz="2000" baseline="0" dirty="0"/>
                        <a:t> -3% to -5%</a:t>
                      </a:r>
                      <a:br>
                        <a:rPr lang="en-US" sz="2000" baseline="0" dirty="0"/>
                      </a:br>
                      <a:r>
                        <a:rPr lang="en-US" sz="2000" baseline="0" dirty="0"/>
                        <a:t>H: +3% to +10%</a:t>
                      </a:r>
                      <a:endParaRPr lang="en-US" sz="200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0313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Management Plan</a:t>
            </a:r>
          </a:p>
        </p:txBody>
      </p:sp>
      <p:sp>
        <p:nvSpPr>
          <p:cNvPr id="3" name="Content Placeholder 2"/>
          <p:cNvSpPr>
            <a:spLocks noGrp="1"/>
          </p:cNvSpPr>
          <p:nvPr>
            <p:ph idx="1"/>
          </p:nvPr>
        </p:nvSpPr>
        <p:spPr/>
        <p:txBody>
          <a:bodyPr/>
          <a:lstStyle/>
          <a:p>
            <a:r>
              <a:rPr lang="en-US" dirty="0"/>
              <a:t>Consultant will be required to develop a QMP</a:t>
            </a:r>
          </a:p>
          <a:p>
            <a:r>
              <a:rPr lang="en-US" dirty="0"/>
              <a:t>QMP reviews to be performed by staff not involved in day to day project tasks</a:t>
            </a:r>
          </a:p>
          <a:p>
            <a:r>
              <a:rPr lang="en-US" dirty="0"/>
              <a:t>QMP reviews are at different intervals during the design phases</a:t>
            </a:r>
          </a:p>
          <a:p>
            <a:r>
              <a:rPr lang="en-US" dirty="0"/>
              <a:t>Constructability reviews with experienced personnel are required in the QMP to ensure project is buildable </a:t>
            </a:r>
          </a:p>
          <a:p>
            <a:r>
              <a:rPr lang="en-US" dirty="0"/>
              <a:t>A QMP Certification Letter will be required</a:t>
            </a:r>
          </a:p>
        </p:txBody>
      </p:sp>
      <p:sp>
        <p:nvSpPr>
          <p:cNvPr id="4" name="Subtitle 3"/>
          <p:cNvSpPr>
            <a:spLocks noGrp="1"/>
          </p:cNvSpPr>
          <p:nvPr>
            <p:ph type="subTitle" idx="13"/>
          </p:nvPr>
        </p:nvSpPr>
        <p:spPr/>
        <p:txBody>
          <a:bodyPr>
            <a:normAutofit lnSpcReduction="10000"/>
          </a:bodyPr>
          <a:lstStyle/>
          <a:p>
            <a:r>
              <a:rPr lang="en-US" dirty="0"/>
              <a:t>QMP</a:t>
            </a:r>
          </a:p>
        </p:txBody>
      </p:sp>
    </p:spTree>
    <p:extLst>
      <p:ext uri="{BB962C8B-B14F-4D97-AF65-F5344CB8AC3E}">
        <p14:creationId xmlns:p14="http://schemas.microsoft.com/office/powerpoint/2010/main" val="357876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TCEQ 217.6</a:t>
            </a:r>
          </a:p>
        </p:txBody>
      </p:sp>
      <p:sp>
        <p:nvSpPr>
          <p:cNvPr id="3" name="Content Placeholder 2"/>
          <p:cNvSpPr>
            <a:spLocks noGrp="1"/>
          </p:cNvSpPr>
          <p:nvPr>
            <p:ph idx="1"/>
          </p:nvPr>
        </p:nvSpPr>
        <p:spPr/>
        <p:txBody>
          <a:bodyPr/>
          <a:lstStyle/>
          <a:p>
            <a:r>
              <a:rPr lang="en-US" dirty="0"/>
              <a:t>Ensures compliance with §217.6(c)</a:t>
            </a:r>
          </a:p>
          <a:p>
            <a:r>
              <a:rPr lang="en-US" dirty="0"/>
              <a:t>Requests any variances from Chapter 217 and provides technical justification for said variance</a:t>
            </a:r>
          </a:p>
          <a:p>
            <a:r>
              <a:rPr lang="en-US" dirty="0"/>
              <a:t>Discloses any innovative or nonconforming technologies in use</a:t>
            </a:r>
          </a:p>
          <a:p>
            <a:r>
              <a:rPr lang="en-US" dirty="0"/>
              <a:t>Required to be signed and sealed</a:t>
            </a:r>
          </a:p>
        </p:txBody>
      </p:sp>
      <p:sp>
        <p:nvSpPr>
          <p:cNvPr id="4" name="Subtitle 3"/>
          <p:cNvSpPr>
            <a:spLocks noGrp="1"/>
          </p:cNvSpPr>
          <p:nvPr>
            <p:ph type="subTitle" idx="13"/>
          </p:nvPr>
        </p:nvSpPr>
        <p:spPr/>
        <p:txBody>
          <a:bodyPr>
            <a:normAutofit lnSpcReduction="10000"/>
          </a:bodyPr>
          <a:lstStyle/>
          <a:p>
            <a:r>
              <a:rPr lang="en-US" dirty="0"/>
              <a:t>Chapter 217.6 Transmittal Letter</a:t>
            </a:r>
          </a:p>
        </p:txBody>
      </p:sp>
    </p:spTree>
    <p:extLst>
      <p:ext uri="{BB962C8B-B14F-4D97-AF65-F5344CB8AC3E}">
        <p14:creationId xmlns:p14="http://schemas.microsoft.com/office/powerpoint/2010/main" val="813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Funding</a:t>
            </a:r>
          </a:p>
        </p:txBody>
      </p:sp>
      <p:sp>
        <p:nvSpPr>
          <p:cNvPr id="3" name="Content Placeholder 2"/>
          <p:cNvSpPr>
            <a:spLocks noGrp="1"/>
          </p:cNvSpPr>
          <p:nvPr>
            <p:ph idx="1"/>
          </p:nvPr>
        </p:nvSpPr>
        <p:spPr>
          <a:xfrm>
            <a:off x="609599" y="1650123"/>
            <a:ext cx="10972801" cy="4318285"/>
          </a:xfrm>
        </p:spPr>
        <p:txBody>
          <a:bodyPr/>
          <a:lstStyle/>
          <a:p>
            <a:r>
              <a:rPr lang="en-US" dirty="0"/>
              <a:t>2024 Water and Sewer Unspecified Engineering Work Order Services Contract total amount of $1,500,000.00</a:t>
            </a:r>
          </a:p>
          <a:p>
            <a:endParaRPr lang="en-US" dirty="0"/>
          </a:p>
          <a:p>
            <a:r>
              <a:rPr lang="en-US" sz="3200" dirty="0"/>
              <a:t>SAWS may award up </a:t>
            </a:r>
            <a:r>
              <a:rPr lang="en-US" sz="3200"/>
              <a:t>to two (2) </a:t>
            </a:r>
            <a:r>
              <a:rPr lang="en-US" sz="3200" dirty="0"/>
              <a:t>contracts to multiple consultants.</a:t>
            </a:r>
          </a:p>
          <a:p>
            <a:pPr marL="0" indent="0">
              <a:buNone/>
            </a:pPr>
            <a:endParaRPr lang="en-US" dirty="0"/>
          </a:p>
          <a:p>
            <a:pPr marL="0" indent="0">
              <a:buNone/>
            </a:pPr>
            <a:endParaRPr lang="en-US" dirty="0"/>
          </a:p>
        </p:txBody>
      </p:sp>
      <p:sp>
        <p:nvSpPr>
          <p:cNvPr id="4" name="Subtitle 3"/>
          <p:cNvSpPr>
            <a:spLocks noGrp="1"/>
          </p:cNvSpPr>
          <p:nvPr>
            <p:ph type="subTitle" idx="13"/>
          </p:nvPr>
        </p:nvSpPr>
        <p:spPr>
          <a:xfrm>
            <a:off x="609599" y="1063321"/>
            <a:ext cx="11389895" cy="473322"/>
          </a:xfrm>
        </p:spPr>
        <p:txBody>
          <a:bodyPr>
            <a:normAutofit/>
          </a:bodyPr>
          <a:lstStyle/>
          <a:p>
            <a:r>
              <a:rPr lang="en-US" dirty="0">
                <a:solidFill>
                  <a:schemeClr val="tx1">
                    <a:lumMod val="65000"/>
                    <a:lumOff val="35000"/>
                  </a:schemeClr>
                </a:solidFill>
              </a:rPr>
              <a:t>SAWS Estimated Project Cost</a:t>
            </a:r>
          </a:p>
        </p:txBody>
      </p:sp>
    </p:spTree>
    <p:extLst>
      <p:ext uri="{BB962C8B-B14F-4D97-AF65-F5344CB8AC3E}">
        <p14:creationId xmlns:p14="http://schemas.microsoft.com/office/powerpoint/2010/main" val="19039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iersever\AppData\Local\Microsoft\Windows\Temporary Internet Files\Content.IE5\AUR0OV95\MC9003833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8720" y="1671626"/>
            <a:ext cx="4534885" cy="26260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1248-F4DC-4DB5-B8E7-5A7D13DB4B87}"/>
              </a:ext>
            </a:extLst>
          </p:cNvPr>
          <p:cNvSpPr>
            <a:spLocks noGrp="1"/>
          </p:cNvSpPr>
          <p:nvPr>
            <p:ph type="title"/>
          </p:nvPr>
        </p:nvSpPr>
        <p:spPr>
          <a:xfrm>
            <a:off x="546099" y="274639"/>
            <a:ext cx="11389896" cy="674931"/>
          </a:xfrm>
        </p:spPr>
        <p:txBody>
          <a:bodyPr/>
          <a:lstStyle/>
          <a:p>
            <a:r>
              <a:rPr lang="en-US" dirty="0"/>
              <a:t>Agenda</a:t>
            </a:r>
          </a:p>
        </p:txBody>
      </p:sp>
      <p:sp>
        <p:nvSpPr>
          <p:cNvPr id="3" name="Content Placeholder 2">
            <a:extLst>
              <a:ext uri="{FF2B5EF4-FFF2-40B4-BE49-F238E27FC236}">
                <a16:creationId xmlns:a16="http://schemas.microsoft.com/office/drawing/2014/main" id="{C02DF5CC-CAE6-4843-BBD0-CA9DBEF0C243}"/>
              </a:ext>
            </a:extLst>
          </p:cNvPr>
          <p:cNvSpPr>
            <a:spLocks noGrp="1"/>
          </p:cNvSpPr>
          <p:nvPr>
            <p:ph sz="half" idx="1"/>
          </p:nvPr>
        </p:nvSpPr>
        <p:spPr>
          <a:xfrm>
            <a:off x="546099" y="1242855"/>
            <a:ext cx="5384800" cy="4636553"/>
          </a:xfrm>
        </p:spPr>
        <p:txBody>
          <a:bodyPr/>
          <a:lstStyle/>
          <a:p>
            <a:pPr algn="just">
              <a:spcBef>
                <a:spcPts val="400"/>
              </a:spcBef>
            </a:pPr>
            <a:r>
              <a:rPr lang="en-US" dirty="0"/>
              <a:t>Objective</a:t>
            </a:r>
          </a:p>
          <a:p>
            <a:pPr algn="just">
              <a:spcBef>
                <a:spcPts val="400"/>
              </a:spcBef>
            </a:pPr>
            <a:r>
              <a:rPr lang="en-US" dirty="0"/>
              <a:t>Selection Process</a:t>
            </a:r>
          </a:p>
          <a:p>
            <a:pPr algn="just">
              <a:spcBef>
                <a:spcPts val="400"/>
              </a:spcBef>
            </a:pPr>
            <a:r>
              <a:rPr lang="en-US" dirty="0"/>
              <a:t>RFQ Schedule</a:t>
            </a:r>
          </a:p>
          <a:p>
            <a:pPr algn="just">
              <a:spcBef>
                <a:spcPts val="400"/>
              </a:spcBef>
            </a:pPr>
            <a:r>
              <a:rPr lang="en-US" dirty="0"/>
              <a:t>Evaluation Criteria</a:t>
            </a:r>
          </a:p>
          <a:p>
            <a:pPr algn="just">
              <a:spcBef>
                <a:spcPts val="400"/>
              </a:spcBef>
            </a:pPr>
            <a:r>
              <a:rPr lang="en-US" dirty="0"/>
              <a:t>SMWB Requirements</a:t>
            </a:r>
          </a:p>
          <a:p>
            <a:pPr algn="just">
              <a:spcBef>
                <a:spcPts val="400"/>
              </a:spcBef>
            </a:pPr>
            <a:r>
              <a:rPr lang="en-US" dirty="0"/>
              <a:t>Solicitation Page</a:t>
            </a:r>
          </a:p>
          <a:p>
            <a:pPr algn="just">
              <a:spcBef>
                <a:spcPts val="400"/>
              </a:spcBef>
            </a:pPr>
            <a:r>
              <a:rPr lang="en-US" dirty="0"/>
              <a:t>Vendor Registration</a:t>
            </a:r>
          </a:p>
          <a:p>
            <a:pPr algn="just">
              <a:spcBef>
                <a:spcPts val="400"/>
              </a:spcBef>
            </a:pPr>
            <a:r>
              <a:rPr lang="en-US" dirty="0"/>
              <a:t>Submission Requirements</a:t>
            </a:r>
          </a:p>
          <a:p>
            <a:pPr algn="just">
              <a:spcBef>
                <a:spcPts val="400"/>
              </a:spcBef>
            </a:pPr>
            <a:r>
              <a:rPr lang="en-US" dirty="0"/>
              <a:t>Submission Deadline </a:t>
            </a:r>
          </a:p>
          <a:p>
            <a:pPr marL="0" indent="0" algn="just">
              <a:spcBef>
                <a:spcPts val="400"/>
              </a:spcBef>
              <a:buNone/>
            </a:pPr>
            <a:endParaRPr lang="en-US" dirty="0"/>
          </a:p>
        </p:txBody>
      </p:sp>
      <p:sp>
        <p:nvSpPr>
          <p:cNvPr id="4" name="Content Placeholder 3">
            <a:extLst>
              <a:ext uri="{FF2B5EF4-FFF2-40B4-BE49-F238E27FC236}">
                <a16:creationId xmlns:a16="http://schemas.microsoft.com/office/drawing/2014/main" id="{89AC0436-D6BD-40B3-8CD3-7BCADAC1893E}"/>
              </a:ext>
            </a:extLst>
          </p:cNvPr>
          <p:cNvSpPr>
            <a:spLocks noGrp="1"/>
          </p:cNvSpPr>
          <p:nvPr>
            <p:ph sz="half" idx="2"/>
          </p:nvPr>
        </p:nvSpPr>
        <p:spPr>
          <a:xfrm>
            <a:off x="5350598" y="1242855"/>
            <a:ext cx="6841402" cy="4636553"/>
          </a:xfrm>
        </p:spPr>
        <p:txBody>
          <a:bodyPr/>
          <a:lstStyle/>
          <a:p>
            <a:pPr algn="just" fontAlgn="auto">
              <a:spcBef>
                <a:spcPts val="400"/>
              </a:spcBef>
              <a:spcAft>
                <a:spcPts val="0"/>
              </a:spcAft>
            </a:pPr>
            <a:r>
              <a:rPr lang="en-US" dirty="0"/>
              <a:t>Communication Reminders</a:t>
            </a:r>
          </a:p>
          <a:p>
            <a:pPr algn="just" fontAlgn="auto">
              <a:spcBef>
                <a:spcPts val="400"/>
              </a:spcBef>
              <a:spcAft>
                <a:spcPts val="0"/>
              </a:spcAft>
            </a:pPr>
            <a:r>
              <a:rPr lang="en-US" dirty="0"/>
              <a:t>Questions/Addendum </a:t>
            </a:r>
          </a:p>
          <a:p>
            <a:pPr algn="just" fontAlgn="auto">
              <a:spcBef>
                <a:spcPts val="400"/>
              </a:spcBef>
              <a:spcAft>
                <a:spcPts val="0"/>
              </a:spcAft>
            </a:pPr>
            <a:r>
              <a:rPr lang="en-US" dirty="0"/>
              <a:t>Project Overview</a:t>
            </a:r>
          </a:p>
          <a:p>
            <a:pPr algn="just" fontAlgn="auto">
              <a:spcBef>
                <a:spcPts val="400"/>
              </a:spcBef>
              <a:spcAft>
                <a:spcPts val="0"/>
              </a:spcAft>
            </a:pPr>
            <a:r>
              <a:rPr lang="en-US" dirty="0"/>
              <a:t>Questions</a:t>
            </a:r>
          </a:p>
          <a:p>
            <a:pPr marL="0" indent="0">
              <a:buNone/>
            </a:pPr>
            <a:endParaRPr lang="en-US" dirty="0"/>
          </a:p>
        </p:txBody>
      </p:sp>
    </p:spTree>
    <p:extLst>
      <p:ext uri="{BB962C8B-B14F-4D97-AF65-F5344CB8AC3E}">
        <p14:creationId xmlns:p14="http://schemas.microsoft.com/office/powerpoint/2010/main" val="367371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46099" y="1049628"/>
            <a:ext cx="11389896" cy="4976522"/>
          </a:xfrm>
        </p:spPr>
        <p:txBody>
          <a:bodyPr/>
          <a:lstStyle/>
          <a:p>
            <a:pPr algn="just"/>
            <a:r>
              <a:rPr lang="en-US" sz="2800" i="0" u="none" strike="noStrike" baseline="0" dirty="0"/>
              <a:t>San Antonio Water System is accepting Statements of Qualifications from interested firms to provide engineering services, which will include the rehabilitation, replacement and installation of small pipe diameter water and wastewater infrastructure for unspecified projects which will require a Scope of Services to be performed by a qualified consultant(s) or consulting firm(s) on a work order basis.</a:t>
            </a:r>
          </a:p>
          <a:p>
            <a:pPr algn="just"/>
            <a:endParaRPr lang="en-US" sz="2800" i="0" u="none" strike="noStrike" baseline="0" dirty="0"/>
          </a:p>
          <a:p>
            <a:pPr algn="just"/>
            <a:endParaRPr lang="en-US" sz="2800" b="0" i="0" u="none" strike="noStrike" baseline="0" dirty="0"/>
          </a:p>
        </p:txBody>
      </p:sp>
      <p:sp>
        <p:nvSpPr>
          <p:cNvPr id="4" name="Title 1">
            <a:extLst>
              <a:ext uri="{FF2B5EF4-FFF2-40B4-BE49-F238E27FC236}">
                <a16:creationId xmlns:a16="http://schemas.microsoft.com/office/drawing/2014/main" id="{9505A3B3-9265-A3F5-0288-39D6D2169115}"/>
              </a:ext>
            </a:extLst>
          </p:cNvPr>
          <p:cNvSpPr txBox="1">
            <a:spLocks/>
          </p:cNvSpPr>
          <p:nvPr/>
        </p:nvSpPr>
        <p:spPr>
          <a:xfrm>
            <a:off x="546099" y="274639"/>
            <a:ext cx="11389896" cy="674931"/>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Objective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46098" y="949842"/>
            <a:ext cx="11389895" cy="5095358"/>
          </a:xfrm>
        </p:spPr>
        <p:txBody>
          <a:bodyPr/>
          <a:lstStyle/>
          <a:p>
            <a:pPr algn="just"/>
            <a:r>
              <a:rPr lang="en-US" dirty="0"/>
              <a:t>SOQs reviewed for responsiveness</a:t>
            </a:r>
          </a:p>
          <a:p>
            <a:pPr algn="just"/>
            <a:r>
              <a:rPr lang="en-US" dirty="0"/>
              <a:t>Technical Evaluation Committee scores qualification statements based on evaluation criteria published in the RFQ </a:t>
            </a:r>
          </a:p>
          <a:p>
            <a:pPr algn="just"/>
            <a:r>
              <a:rPr lang="en-US" dirty="0"/>
              <a:t>Interviews held, if necessary</a:t>
            </a:r>
          </a:p>
          <a:p>
            <a:pPr algn="just"/>
            <a:r>
              <a:rPr lang="en-US" dirty="0"/>
              <a:t>Selection Committee reviews scores and recommends firms</a:t>
            </a:r>
          </a:p>
          <a:p>
            <a:pPr algn="just"/>
            <a:r>
              <a:rPr lang="en-US" dirty="0"/>
              <a:t>Good Faith Effort Plan will be evaluated and scored</a:t>
            </a:r>
          </a:p>
          <a:p>
            <a:pPr algn="just"/>
            <a:r>
              <a:rPr lang="en-US" dirty="0"/>
              <a:t>Negotiation with selected consultants</a:t>
            </a:r>
          </a:p>
          <a:p>
            <a:pPr algn="just"/>
            <a:r>
              <a:rPr lang="en-US" dirty="0"/>
              <a:t>Anticipated Board Award – July 2024</a:t>
            </a:r>
          </a:p>
        </p:txBody>
      </p:sp>
      <p:sp>
        <p:nvSpPr>
          <p:cNvPr id="2" name="Title 1">
            <a:extLst>
              <a:ext uri="{FF2B5EF4-FFF2-40B4-BE49-F238E27FC236}">
                <a16:creationId xmlns:a16="http://schemas.microsoft.com/office/drawing/2014/main" id="{915BCD49-C3D2-8A50-75EE-80456E37EBE4}"/>
              </a:ext>
            </a:extLst>
          </p:cNvPr>
          <p:cNvSpPr>
            <a:spLocks noGrp="1"/>
          </p:cNvSpPr>
          <p:nvPr>
            <p:ph type="title"/>
          </p:nvPr>
        </p:nvSpPr>
        <p:spPr>
          <a:xfrm>
            <a:off x="546099" y="274639"/>
            <a:ext cx="11389896" cy="674931"/>
          </a:xfrm>
        </p:spPr>
        <p:txBody>
          <a:bodyPr/>
          <a:lstStyle/>
          <a:p>
            <a:r>
              <a:rPr lang="en-US" dirty="0"/>
              <a:t>Selection Process</a:t>
            </a:r>
          </a:p>
        </p:txBody>
      </p:sp>
    </p:spTree>
    <p:extLst>
      <p:ext uri="{BB962C8B-B14F-4D97-AF65-F5344CB8AC3E}">
        <p14:creationId xmlns:p14="http://schemas.microsoft.com/office/powerpoint/2010/main" val="38822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098" y="919472"/>
            <a:ext cx="11455402" cy="5019056"/>
          </a:xfrm>
        </p:spPr>
        <p:txBody>
          <a:bodyPr/>
          <a:lstStyle/>
          <a:p>
            <a:pPr lvl="0" algn="just">
              <a:spcBef>
                <a:spcPts val="0"/>
              </a:spcBef>
              <a:spcAft>
                <a:spcPts val="600"/>
              </a:spcAft>
            </a:pPr>
            <a:r>
              <a:rPr lang="en-US" sz="2800" dirty="0"/>
              <a:t>If there is a change to key team members (prime or sub-consultant)  identified on Respondent’s organizational chart, notify SAWS in writing as soon as possible</a:t>
            </a:r>
          </a:p>
          <a:p>
            <a:pPr marL="694944" lvl="1" indent="-347472" algn="just">
              <a:spcBef>
                <a:spcPts val="0"/>
              </a:spcBef>
            </a:pPr>
            <a:r>
              <a:rPr lang="en-US" sz="2400" dirty="0"/>
              <a:t>SAWS may allow Respondent to replace the key team member with an alternate member who possesses equal or better qualifications and experience</a:t>
            </a:r>
          </a:p>
          <a:p>
            <a:pPr marL="347472" lvl="1" indent="0" algn="just">
              <a:spcBef>
                <a:spcPts val="0"/>
              </a:spcBef>
              <a:buNone/>
            </a:pPr>
            <a:endParaRPr lang="en-US" sz="2000" dirty="0"/>
          </a:p>
          <a:p>
            <a:pPr algn="just">
              <a:spcBef>
                <a:spcPts val="0"/>
              </a:spcBef>
              <a:spcAft>
                <a:spcPts val="600"/>
              </a:spcAft>
            </a:pPr>
            <a:r>
              <a:rPr lang="en-US" sz="2800" dirty="0"/>
              <a:t>Per SAWS’ Ethics Policy, a former SAWS employee may not serve in a lead role as a key team member and/or participate in the negotiation of a contract for two (2) years after separating from SAWS</a:t>
            </a:r>
          </a:p>
          <a:p>
            <a:pPr marL="694944" lvl="1" indent="-347472" algn="just">
              <a:spcBef>
                <a:spcPts val="0"/>
              </a:spcBef>
            </a:pPr>
            <a:r>
              <a:rPr lang="en-US" sz="2400" dirty="0"/>
              <a:t>Failure to adhere may result in the Respondent’s proposal being found non-responsive or a reduction in points during the technical scoring of the proposal</a:t>
            </a:r>
          </a:p>
        </p:txBody>
      </p:sp>
      <p:sp>
        <p:nvSpPr>
          <p:cNvPr id="6" name="Title 1">
            <a:extLst>
              <a:ext uri="{FF2B5EF4-FFF2-40B4-BE49-F238E27FC236}">
                <a16:creationId xmlns:a16="http://schemas.microsoft.com/office/drawing/2014/main" id="{B96A5987-02E0-8815-09AA-8C0BC7A8475F}"/>
              </a:ext>
            </a:extLst>
          </p:cNvPr>
          <p:cNvSpPr>
            <a:spLocks noGrp="1"/>
          </p:cNvSpPr>
          <p:nvPr>
            <p:ph type="title"/>
          </p:nvPr>
        </p:nvSpPr>
        <p:spPr>
          <a:xfrm>
            <a:off x="546099" y="274639"/>
            <a:ext cx="11389896" cy="674931"/>
          </a:xfrm>
        </p:spPr>
        <p:txBody>
          <a:bodyPr/>
          <a:lstStyle/>
          <a:p>
            <a:r>
              <a:rPr lang="en-US" dirty="0"/>
              <a:t>Selection Process</a:t>
            </a:r>
          </a:p>
        </p:txBody>
      </p:sp>
    </p:spTree>
    <p:extLst>
      <p:ext uri="{BB962C8B-B14F-4D97-AF65-F5344CB8AC3E}">
        <p14:creationId xmlns:p14="http://schemas.microsoft.com/office/powerpoint/2010/main" val="177040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334132"/>
            <a:ext cx="11389896" cy="675389"/>
          </a:xfrm>
        </p:spPr>
        <p:txBody>
          <a:bodyPr/>
          <a:lstStyle/>
          <a:p>
            <a:r>
              <a:rPr lang="en-US" dirty="0"/>
              <a:t>RFQ Solicitation Schedule</a:t>
            </a:r>
          </a:p>
        </p:txBody>
      </p:sp>
      <p:sp>
        <p:nvSpPr>
          <p:cNvPr id="13" name="Rectangle 12"/>
          <p:cNvSpPr/>
          <p:nvPr/>
        </p:nvSpPr>
        <p:spPr>
          <a:xfrm>
            <a:off x="9622521" y="812281"/>
            <a:ext cx="1557551" cy="19563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609599" y="4549311"/>
            <a:ext cx="6012736" cy="369332"/>
          </a:xfrm>
          <a:prstGeom prst="rect">
            <a:avLst/>
          </a:prstGeom>
          <a:noFill/>
        </p:spPr>
        <p:txBody>
          <a:bodyPr wrap="none" rtlCol="0">
            <a:spAutoFit/>
          </a:bodyPr>
          <a:lstStyle/>
          <a:p>
            <a:pPr>
              <a:buNone/>
            </a:pPr>
            <a:r>
              <a:rPr lang="en-US" sz="1800" dirty="0">
                <a:solidFill>
                  <a:schemeClr val="tx1">
                    <a:lumMod val="65000"/>
                    <a:lumOff val="35000"/>
                  </a:schemeClr>
                </a:solidFill>
                <a:latin typeface="Gill Sans MT" panose="020B0502020104020203" pitchFamily="34" charset="0"/>
              </a:rPr>
              <a:t>** The dates listed above are subject to change without notice.</a:t>
            </a:r>
          </a:p>
        </p:txBody>
      </p:sp>
      <p:graphicFrame>
        <p:nvGraphicFramePr>
          <p:cNvPr id="15" name="Table 7">
            <a:extLst>
              <a:ext uri="{FF2B5EF4-FFF2-40B4-BE49-F238E27FC236}">
                <a16:creationId xmlns:a16="http://schemas.microsoft.com/office/drawing/2014/main" id="{0F1FEE53-147E-4D2D-B8EE-E7CB602F3023}"/>
              </a:ext>
            </a:extLst>
          </p:cNvPr>
          <p:cNvGraphicFramePr>
            <a:graphicFrameLocks noGrp="1"/>
          </p:cNvGraphicFramePr>
          <p:nvPr>
            <p:ph idx="1"/>
            <p:extLst>
              <p:ext uri="{D42A27DB-BD31-4B8C-83A1-F6EECF244321}">
                <p14:modId xmlns:p14="http://schemas.microsoft.com/office/powerpoint/2010/main" val="93482070"/>
              </p:ext>
            </p:extLst>
          </p:nvPr>
        </p:nvGraphicFramePr>
        <p:xfrm>
          <a:off x="609600" y="1450975"/>
          <a:ext cx="10972800" cy="2966720"/>
        </p:xfrm>
        <a:graphic>
          <a:graphicData uri="http://schemas.openxmlformats.org/drawingml/2006/table">
            <a:tbl>
              <a:tblPr firstRow="1" bandRow="1">
                <a:tableStyleId>{B301B821-A1FF-4177-AEE7-76D212191A09}</a:tableStyleId>
              </a:tblPr>
              <a:tblGrid>
                <a:gridCol w="5486400">
                  <a:extLst>
                    <a:ext uri="{9D8B030D-6E8A-4147-A177-3AD203B41FA5}">
                      <a16:colId xmlns:a16="http://schemas.microsoft.com/office/drawing/2014/main" val="1718189505"/>
                    </a:ext>
                  </a:extLst>
                </a:gridCol>
                <a:gridCol w="5486400">
                  <a:extLst>
                    <a:ext uri="{9D8B030D-6E8A-4147-A177-3AD203B41FA5}">
                      <a16:colId xmlns:a16="http://schemas.microsoft.com/office/drawing/2014/main" val="1765584416"/>
                    </a:ext>
                  </a:extLst>
                </a:gridCol>
              </a:tblGrid>
              <a:tr h="370840">
                <a:tc>
                  <a:txBody>
                    <a:bodyPr/>
                    <a:lstStyle/>
                    <a:p>
                      <a:pPr algn="ctr"/>
                      <a:r>
                        <a:rPr lang="en-US" dirty="0">
                          <a:latin typeface="Gill Sans MT" panose="020B0502020104020203" pitchFamily="34" charset="0"/>
                        </a:rPr>
                        <a:t>MILESTONE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Gill Sans MT" panose="020B0502020104020203" pitchFamily="34" charset="0"/>
                        </a:rPr>
                        <a:t>DATE /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1705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Gill Sans MT" panose="020B0502020104020203" pitchFamily="34" charset="0"/>
                        </a:rPr>
                        <a:t>Questions Due </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Gill Sans MT" panose="020B0502020104020203" pitchFamily="34" charset="0"/>
                        </a:rPr>
                        <a:t>February 12, 2024 @ 4:00 PM CST</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2188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Gill Sans MT" panose="020B0502020104020203" pitchFamily="34" charset="0"/>
                        </a:rPr>
                        <a:t>Answers Posted</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Gill Sans MT" panose="020B0502020104020203" pitchFamily="34" charset="0"/>
                        </a:rPr>
                        <a:t>February 16, 2024 @ 4:00 PM CST</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5498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Gill Sans MT" panose="020B0502020104020203" pitchFamily="34" charset="0"/>
                        </a:rPr>
                        <a:t>Submittals Due</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Gill Sans MT" panose="020B0502020104020203" pitchFamily="34" charset="0"/>
                        </a:rPr>
                        <a:t>February 27, 2024 @ 2:00 PM CST</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42466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Gill Sans MT" panose="020B0502020104020203" pitchFamily="34" charset="0"/>
                        </a:rPr>
                        <a:t>Interviews (if necessary)</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Gill Sans MT" panose="020B0502020104020203" pitchFamily="34" charset="0"/>
                        </a:rPr>
                        <a:t>April 2024 </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28962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Gill Sans MT" panose="020B0502020104020203" pitchFamily="34" charset="0"/>
                        </a:rPr>
                        <a:t>Notification of Award / Contract Negotiations</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Gill Sans MT" panose="020B0502020104020203" pitchFamily="34" charset="0"/>
                        </a:rPr>
                        <a:t>May 2024</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60640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Gill Sans MT" panose="020B0502020104020203" pitchFamily="34" charset="0"/>
                        </a:rPr>
                        <a:t>Board Award</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Gill Sans MT" panose="020B0502020104020203" pitchFamily="34" charset="0"/>
                        </a:rPr>
                        <a:t>July 2, 2024</a:t>
                      </a:r>
                      <a:endParaRPr lang="en-US" dirty="0">
                        <a:solidFill>
                          <a:schemeClr val="tx1">
                            <a:lumMod val="65000"/>
                            <a:lumOff val="3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6227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65000"/>
                              <a:lumOff val="35000"/>
                            </a:schemeClr>
                          </a:solidFill>
                          <a:latin typeface="Gill Sans MT" panose="020B0502020104020203" pitchFamily="34" charset="0"/>
                        </a:rPr>
                        <a:t>Start</a:t>
                      </a:r>
                      <a:r>
                        <a:rPr lang="en-US" dirty="0">
                          <a:solidFill>
                            <a:schemeClr val="tx1">
                              <a:lumMod val="65000"/>
                              <a:lumOff val="35000"/>
                            </a:schemeClr>
                          </a:solidFill>
                          <a:latin typeface="Gill Sans MT" panose="020B0502020104020203" pitchFamily="34" charset="0"/>
                        </a:rPr>
                        <a:t> </a:t>
                      </a:r>
                      <a:r>
                        <a:rPr lang="en-US" b="1" dirty="0">
                          <a:solidFill>
                            <a:schemeClr val="tx1">
                              <a:lumMod val="65000"/>
                              <a:lumOff val="35000"/>
                            </a:schemeClr>
                          </a:solidFill>
                          <a:latin typeface="Gill Sans MT" panose="020B0502020104020203" pitchFamily="34" charset="0"/>
                        </a:rPr>
                        <a: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latin typeface="Gill Sans MT" panose="020B0502020104020203" pitchFamily="34" charset="0"/>
                        </a:rPr>
                        <a:t>July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003566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83359390"/>
              </p:ext>
            </p:extLst>
          </p:nvPr>
        </p:nvGraphicFramePr>
        <p:xfrm>
          <a:off x="2332653" y="1740997"/>
          <a:ext cx="7538422" cy="3952739"/>
        </p:xfrm>
        <a:graphic>
          <a:graphicData uri="http://schemas.openxmlformats.org/drawingml/2006/table">
            <a:tbl>
              <a:tblPr firstRow="1" firstCol="1" bandRow="1">
                <a:tableStyleId>{5C22544A-7EE6-4342-B048-85BDC9FD1C3A}</a:tableStyleId>
              </a:tblPr>
              <a:tblGrid>
                <a:gridCol w="5694805">
                  <a:extLst>
                    <a:ext uri="{9D8B030D-6E8A-4147-A177-3AD203B41FA5}">
                      <a16:colId xmlns:a16="http://schemas.microsoft.com/office/drawing/2014/main" val="20000"/>
                    </a:ext>
                  </a:extLst>
                </a:gridCol>
                <a:gridCol w="1843617">
                  <a:extLst>
                    <a:ext uri="{9D8B030D-6E8A-4147-A177-3AD203B41FA5}">
                      <a16:colId xmlns:a16="http://schemas.microsoft.com/office/drawing/2014/main" val="20001"/>
                    </a:ext>
                  </a:extLst>
                </a:gridCol>
              </a:tblGrid>
              <a:tr h="624531">
                <a:tc>
                  <a:txBody>
                    <a:bodyPr/>
                    <a:lstStyle/>
                    <a:p>
                      <a:pPr algn="ctr"/>
                      <a:r>
                        <a:rPr lang="en-US" sz="2400" b="1" i="0" u="none" strike="noStrike" kern="1200" baseline="0" dirty="0">
                          <a:solidFill>
                            <a:schemeClr val="lt1"/>
                          </a:solidFill>
                          <a:latin typeface="Gill Sans MT" panose="020B0502020104020203" pitchFamily="34" charset="0"/>
                          <a:ea typeface="+mn-ea"/>
                          <a:cs typeface="+mn-cs"/>
                        </a:rPr>
                        <a:t>Criteria</a:t>
                      </a:r>
                      <a:endParaRPr lang="en-US" sz="2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tc>
                <a:tc>
                  <a:txBody>
                    <a:bodyPr/>
                    <a:lstStyle/>
                    <a:p>
                      <a:pPr algn="ctr"/>
                      <a:r>
                        <a:rPr lang="en-US" sz="2400" b="1" i="0" u="none" strike="noStrike" kern="1200" baseline="0" dirty="0">
                          <a:solidFill>
                            <a:schemeClr val="lt1"/>
                          </a:solidFill>
                          <a:latin typeface="Gill Sans MT" panose="020B0502020104020203" pitchFamily="34" charset="0"/>
                          <a:ea typeface="+mn-ea"/>
                          <a:cs typeface="+mn-cs"/>
                        </a:rPr>
                        <a:t>Max Points</a:t>
                      </a:r>
                      <a:endParaRPr lang="en-US" sz="2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tc>
                <a:extLst>
                  <a:ext uri="{0D108BD9-81ED-4DB2-BD59-A6C34878D82A}">
                    <a16:rowId xmlns:a16="http://schemas.microsoft.com/office/drawing/2014/main" val="10000"/>
                  </a:ext>
                </a:extLst>
              </a:tr>
              <a:tr h="475007">
                <a:tc>
                  <a:txBody>
                    <a:bodyPr/>
                    <a:lstStyle/>
                    <a:p>
                      <a:pPr marL="0" marR="0" algn="l">
                        <a:spcBef>
                          <a:spcPts val="0"/>
                        </a:spcBef>
                        <a:spcAft>
                          <a:spcPts val="0"/>
                        </a:spcAft>
                      </a:pPr>
                      <a:r>
                        <a:rPr lang="en-US" sz="2400" b="0" dirty="0">
                          <a:solidFill>
                            <a:schemeClr val="tx1">
                              <a:lumMod val="65000"/>
                              <a:lumOff val="35000"/>
                            </a:schemeClr>
                          </a:solidFill>
                          <a:effectLst/>
                          <a:latin typeface="Gill Sans MT" panose="020B0502020104020203" pitchFamily="34" charset="0"/>
                          <a:ea typeface="+mn-ea"/>
                          <a:cs typeface="+mn-cs"/>
                        </a:rPr>
                        <a:t>Team</a:t>
                      </a:r>
                      <a:r>
                        <a:rPr lang="en-US" sz="2400" b="0" baseline="0" dirty="0">
                          <a:solidFill>
                            <a:schemeClr val="tx1">
                              <a:lumMod val="65000"/>
                              <a:lumOff val="35000"/>
                            </a:schemeClr>
                          </a:solidFill>
                          <a:effectLst/>
                          <a:latin typeface="Gill Sans MT" panose="020B0502020104020203" pitchFamily="34" charset="0"/>
                          <a:ea typeface="+mn-ea"/>
                          <a:cs typeface="+mn-cs"/>
                        </a:rPr>
                        <a:t> Experience and Qualifications</a:t>
                      </a:r>
                      <a:endParaRPr lang="en-US" sz="24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marL="0" marR="0" algn="ctr">
                        <a:spcBef>
                          <a:spcPts val="0"/>
                        </a:spcBef>
                        <a:spcAft>
                          <a:spcPts val="0"/>
                        </a:spcAft>
                      </a:pPr>
                      <a:r>
                        <a:rPr lang="en-US" sz="2400" dirty="0">
                          <a:solidFill>
                            <a:schemeClr val="tx1">
                              <a:lumMod val="65000"/>
                              <a:lumOff val="35000"/>
                            </a:schemeClr>
                          </a:solidFill>
                          <a:effectLst/>
                          <a:latin typeface="Gill Sans MT" panose="020B0502020104020203" pitchFamily="34" charset="0"/>
                        </a:rPr>
                        <a:t>20</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extLst>
                  <a:ext uri="{0D108BD9-81ED-4DB2-BD59-A6C34878D82A}">
                    <a16:rowId xmlns:a16="http://schemas.microsoft.com/office/drawing/2014/main" val="10001"/>
                  </a:ext>
                </a:extLst>
              </a:tr>
              <a:tr h="475488">
                <a:tc>
                  <a:txBody>
                    <a:bodyPr/>
                    <a:lstStyle/>
                    <a:p>
                      <a:pPr marL="0" marR="0" algn="l">
                        <a:spcBef>
                          <a:spcPts val="0"/>
                        </a:spcBef>
                        <a:spcAft>
                          <a:spcPts val="0"/>
                        </a:spcAft>
                      </a:pPr>
                      <a:r>
                        <a:rPr lang="en-US" sz="2400" b="0" dirty="0">
                          <a:solidFill>
                            <a:schemeClr val="tx1">
                              <a:lumMod val="65000"/>
                              <a:lumOff val="35000"/>
                            </a:schemeClr>
                          </a:solidFill>
                          <a:effectLst/>
                          <a:latin typeface="Gill Sans MT" panose="020B0502020104020203" pitchFamily="34" charset="0"/>
                        </a:rPr>
                        <a:t>Similar Projects and Past Performance</a:t>
                      </a:r>
                      <a:endParaRPr lang="en-US" sz="24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marL="0" marR="0" algn="ctr" defTabSz="914400" rtl="0" eaLnBrk="1" latinLnBrk="0" hangingPunct="1">
                        <a:spcBef>
                          <a:spcPts val="0"/>
                        </a:spcBef>
                        <a:spcAft>
                          <a:spcPts val="0"/>
                        </a:spcAft>
                      </a:pPr>
                      <a:r>
                        <a:rPr lang="en-US" sz="2400" kern="1200" dirty="0">
                          <a:solidFill>
                            <a:schemeClr val="tx1">
                              <a:lumMod val="65000"/>
                              <a:lumOff val="35000"/>
                            </a:schemeClr>
                          </a:solidFill>
                          <a:effectLst/>
                          <a:latin typeface="Gill Sans MT" panose="020B0502020104020203" pitchFamily="34" charset="0"/>
                          <a:ea typeface="+mn-ea"/>
                          <a:cs typeface="+mn-cs"/>
                        </a:rPr>
                        <a:t>25</a:t>
                      </a:r>
                    </a:p>
                  </a:txBody>
                  <a:tcPr marL="58342" marR="58342" marT="0" marB="0" anchor="ctr">
                    <a:solidFill>
                      <a:schemeClr val="accent1">
                        <a:lumMod val="40000"/>
                        <a:lumOff val="60000"/>
                      </a:schemeClr>
                    </a:solidFill>
                  </a:tcPr>
                </a:tc>
                <a:extLst>
                  <a:ext uri="{0D108BD9-81ED-4DB2-BD59-A6C34878D82A}">
                    <a16:rowId xmlns:a16="http://schemas.microsoft.com/office/drawing/2014/main" val="10002"/>
                  </a:ext>
                </a:extLst>
              </a:tr>
              <a:tr h="475488">
                <a:tc>
                  <a:txBody>
                    <a:bodyPr/>
                    <a:lstStyle/>
                    <a:p>
                      <a:pPr marL="0" marR="0" algn="l">
                        <a:spcBef>
                          <a:spcPts val="0"/>
                        </a:spcBef>
                        <a:spcAft>
                          <a:spcPts val="0"/>
                        </a:spcAft>
                      </a:pPr>
                      <a:r>
                        <a:rPr lang="en-US" sz="24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Work Order Approach</a:t>
                      </a:r>
                    </a:p>
                  </a:txBody>
                  <a:tcPr marL="58342" marR="58342" marT="0" marB="0" anchor="ctr">
                    <a:solidFill>
                      <a:schemeClr val="accent1">
                        <a:lumMod val="40000"/>
                        <a:lumOff val="60000"/>
                      </a:schemeClr>
                    </a:solidFill>
                  </a:tcPr>
                </a:tc>
                <a:tc>
                  <a:txBody>
                    <a:bodyPr/>
                    <a:lstStyle/>
                    <a:p>
                      <a:pPr algn="ctr"/>
                      <a:r>
                        <a:rPr lang="en-US" sz="2400" b="0" i="0" u="none" strike="noStrike" kern="1200" baseline="0" dirty="0">
                          <a:solidFill>
                            <a:schemeClr val="tx1">
                              <a:lumMod val="65000"/>
                              <a:lumOff val="35000"/>
                            </a:schemeClr>
                          </a:solidFill>
                          <a:effectLst/>
                          <a:latin typeface="Gill Sans MT" panose="020B0502020104020203" pitchFamily="34" charset="0"/>
                          <a:ea typeface="+mn-ea"/>
                          <a:cs typeface="+mn-cs"/>
                        </a:rPr>
                        <a:t>30</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extLst>
                  <a:ext uri="{0D108BD9-81ED-4DB2-BD59-A6C34878D82A}">
                    <a16:rowId xmlns:a16="http://schemas.microsoft.com/office/drawing/2014/main" val="10003"/>
                  </a:ext>
                </a:extLst>
              </a:tr>
              <a:tr h="695217">
                <a:tc>
                  <a:txBody>
                    <a:bodyPr/>
                    <a:lstStyle/>
                    <a:p>
                      <a:pPr algn="l"/>
                      <a:r>
                        <a:rPr lang="en-US" sz="2400" b="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Quality Management/Quality Control Plan</a:t>
                      </a:r>
                    </a:p>
                  </a:txBody>
                  <a:tcPr marL="58342" marR="58342" marT="0" marB="0" anchor="ctr">
                    <a:solidFill>
                      <a:schemeClr val="accent1">
                        <a:lumMod val="40000"/>
                        <a:lumOff val="60000"/>
                      </a:schemeClr>
                    </a:solidFill>
                  </a:tcPr>
                </a:tc>
                <a:tc>
                  <a:txBody>
                    <a:bodyPr/>
                    <a:lstStyle/>
                    <a:p>
                      <a:pPr algn="ctr"/>
                      <a:r>
                        <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rPr>
                        <a:t>10</a:t>
                      </a:r>
                    </a:p>
                  </a:txBody>
                  <a:tcPr marL="58342" marR="58342" marT="0" marB="0" anchor="ctr">
                    <a:solidFill>
                      <a:schemeClr val="accent1">
                        <a:lumMod val="40000"/>
                        <a:lumOff val="60000"/>
                      </a:schemeClr>
                    </a:solidFill>
                  </a:tcPr>
                </a:tc>
                <a:extLst>
                  <a:ext uri="{0D108BD9-81ED-4DB2-BD59-A6C34878D82A}">
                    <a16:rowId xmlns:a16="http://schemas.microsoft.com/office/drawing/2014/main" val="3574194213"/>
                  </a:ext>
                </a:extLst>
              </a:tr>
              <a:tr h="695217">
                <a:tc>
                  <a:txBody>
                    <a:bodyPr/>
                    <a:lstStyle/>
                    <a:p>
                      <a:pPr algn="l"/>
                      <a:r>
                        <a:rPr lang="en-US" sz="2400" b="0" i="0" u="none" strike="noStrike" kern="1200" baseline="0" dirty="0">
                          <a:solidFill>
                            <a:schemeClr val="tx1">
                              <a:lumMod val="65000"/>
                              <a:lumOff val="35000"/>
                            </a:schemeClr>
                          </a:solidFill>
                          <a:effectLst/>
                          <a:latin typeface="Gill Sans MT" panose="020B0502020104020203" pitchFamily="34" charset="0"/>
                          <a:ea typeface="+mn-ea"/>
                          <a:cs typeface="+mn-cs"/>
                        </a:rPr>
                        <a:t>Small, Minority, and Woman-owned (SMWB) Business Participation</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tc>
                  <a:txBody>
                    <a:bodyPr/>
                    <a:lstStyle/>
                    <a:p>
                      <a:pPr algn="ctr"/>
                      <a:r>
                        <a:rPr lang="en-US" sz="2400" b="0" i="0" u="none" strike="noStrike" kern="1200" baseline="0" dirty="0">
                          <a:solidFill>
                            <a:schemeClr val="tx1">
                              <a:lumMod val="65000"/>
                              <a:lumOff val="35000"/>
                            </a:schemeClr>
                          </a:solidFill>
                          <a:latin typeface="Gill Sans MT" panose="020B0502020104020203" pitchFamily="34" charset="0"/>
                          <a:ea typeface="+mn-ea"/>
                          <a:cs typeface="+mn-cs"/>
                        </a:rPr>
                        <a:t>15</a:t>
                      </a:r>
                      <a:endParaRPr lang="en-US" sz="2400" dirty="0">
                        <a:solidFill>
                          <a:schemeClr val="tx1">
                            <a:lumMod val="65000"/>
                            <a:lumOff val="35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8342" marR="58342" marT="0" marB="0" anchor="ctr">
                    <a:solidFill>
                      <a:schemeClr val="accent1">
                        <a:lumMod val="40000"/>
                        <a:lumOff val="60000"/>
                      </a:schemeClr>
                    </a:solidFill>
                  </a:tcPr>
                </a:tc>
                <a:extLst>
                  <a:ext uri="{0D108BD9-81ED-4DB2-BD59-A6C34878D82A}">
                    <a16:rowId xmlns:a16="http://schemas.microsoft.com/office/drawing/2014/main" val="10005"/>
                  </a:ext>
                </a:extLst>
              </a:tr>
              <a:tr h="475488">
                <a:tc>
                  <a:txBody>
                    <a:bodyPr/>
                    <a:lstStyle/>
                    <a:p>
                      <a:pPr algn="r"/>
                      <a:r>
                        <a:rPr lang="en-US" sz="2400" b="1" i="0" u="none" strike="noStrike" kern="1200" baseline="0" dirty="0">
                          <a:solidFill>
                            <a:schemeClr val="tx1">
                              <a:lumMod val="65000"/>
                              <a:lumOff val="35000"/>
                            </a:schemeClr>
                          </a:solidFill>
                          <a:effectLst/>
                          <a:latin typeface="Gill Sans MT" panose="020B0502020104020203" pitchFamily="34" charset="0"/>
                          <a:ea typeface="+mn-ea"/>
                          <a:cs typeface="+mn-cs"/>
                        </a:rPr>
                        <a:t>Total</a:t>
                      </a:r>
                    </a:p>
                  </a:txBody>
                  <a:tcPr marL="58342" marR="58342" marT="0" marB="0" anchor="ctr">
                    <a:solidFill>
                      <a:schemeClr val="accent1">
                        <a:lumMod val="40000"/>
                        <a:lumOff val="60000"/>
                      </a:schemeClr>
                    </a:solidFill>
                  </a:tcPr>
                </a:tc>
                <a:tc>
                  <a:txBody>
                    <a:bodyPr/>
                    <a:lstStyle/>
                    <a:p>
                      <a:pPr algn="ctr"/>
                      <a:r>
                        <a:rPr lang="en-US" sz="2400" b="1" i="0" u="none" strike="noStrike" kern="1200" baseline="0" dirty="0">
                          <a:solidFill>
                            <a:schemeClr val="tx1">
                              <a:lumMod val="65000"/>
                              <a:lumOff val="35000"/>
                            </a:schemeClr>
                          </a:solidFill>
                          <a:effectLst/>
                          <a:latin typeface="Gill Sans MT" panose="020B0502020104020203" pitchFamily="34" charset="0"/>
                          <a:ea typeface="+mn-ea"/>
                          <a:cs typeface="+mn-cs"/>
                        </a:rPr>
                        <a:t>100</a:t>
                      </a:r>
                    </a:p>
                  </a:txBody>
                  <a:tcPr marL="58342" marR="58342" marT="0" marB="0" anchor="ctr">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
        <p:nvSpPr>
          <p:cNvPr id="2" name="Title 1">
            <a:extLst>
              <a:ext uri="{FF2B5EF4-FFF2-40B4-BE49-F238E27FC236}">
                <a16:creationId xmlns:a16="http://schemas.microsoft.com/office/drawing/2014/main" id="{05F9CE36-360A-16E7-9536-B3A91FAF49D9}"/>
              </a:ext>
            </a:extLst>
          </p:cNvPr>
          <p:cNvSpPr>
            <a:spLocks noGrp="1"/>
          </p:cNvSpPr>
          <p:nvPr>
            <p:ph type="title"/>
          </p:nvPr>
        </p:nvSpPr>
        <p:spPr>
          <a:xfrm>
            <a:off x="546099" y="274639"/>
            <a:ext cx="11389896" cy="674931"/>
          </a:xfrm>
        </p:spPr>
        <p:txBody>
          <a:bodyPr/>
          <a:lstStyle/>
          <a:p>
            <a:r>
              <a:rPr lang="en-US" dirty="0"/>
              <a:t>Evaluation Criteria</a:t>
            </a:r>
          </a:p>
        </p:txBody>
      </p:sp>
    </p:spTree>
    <p:extLst>
      <p:ext uri="{BB962C8B-B14F-4D97-AF65-F5344CB8AC3E}">
        <p14:creationId xmlns:p14="http://schemas.microsoft.com/office/powerpoint/2010/main" val="174498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PS-00117_Pre-Submittal Presentation_Draft_9.1.21_APRH</Template>
  <TotalTime>2764</TotalTime>
  <Words>2799</Words>
  <Application>Microsoft Office PowerPoint</Application>
  <PresentationFormat>Widescreen</PresentationFormat>
  <Paragraphs>282</Paragraphs>
  <Slides>39</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Arial Black</vt:lpstr>
      <vt:lpstr>Calibri</vt:lpstr>
      <vt:lpstr>Gill Sans MT</vt:lpstr>
      <vt:lpstr>OfficalPPT_DRAFT1A</vt:lpstr>
      <vt:lpstr>1 title slide</vt:lpstr>
      <vt:lpstr>1_1 title slide</vt:lpstr>
      <vt:lpstr>PowerPoint Presentation</vt:lpstr>
      <vt:lpstr>PowerPoint Presentation</vt:lpstr>
      <vt:lpstr>PowerPoint Presentation</vt:lpstr>
      <vt:lpstr>Agenda</vt:lpstr>
      <vt:lpstr>PowerPoint Presentation</vt:lpstr>
      <vt:lpstr>Selection Process</vt:lpstr>
      <vt:lpstr>Selection Process</vt:lpstr>
      <vt:lpstr>RFQ Solicitation Schedule</vt:lpstr>
      <vt:lpstr>Evaluation Criteria</vt:lpstr>
      <vt:lpstr>PowerPoint Presentation</vt:lpstr>
      <vt:lpstr>Team Experience and Qualifications (cont.)</vt:lpstr>
      <vt:lpstr>Similar Projects and Past Performance (25 pts)</vt:lpstr>
      <vt:lpstr>Work Order Approach (30 pts)</vt:lpstr>
      <vt:lpstr>Quality Management/Quality Control Plan (10 pts)</vt:lpstr>
      <vt:lpstr>PowerPoint Presentation</vt:lpstr>
      <vt:lpstr>SMWB Requirements</vt:lpstr>
      <vt:lpstr>Post Award: Subcontractor Payment &amp; Utilization Reporting (S.P.U.R.) System</vt:lpstr>
      <vt:lpstr>SMWB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Overview  </vt:lpstr>
      <vt:lpstr>Key Considerations </vt:lpstr>
      <vt:lpstr>Key Considerations</vt:lpstr>
      <vt:lpstr>Cost Estimates – Design Phase</vt:lpstr>
      <vt:lpstr>Cost Estimates – Design Phase</vt:lpstr>
      <vt:lpstr>Quality Management Plan</vt:lpstr>
      <vt:lpstr>TCEQ 217.6</vt:lpstr>
      <vt:lpstr>Project Funding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Esquivel</dc:creator>
  <cp:lastModifiedBy>Theadora Gonzalez F</cp:lastModifiedBy>
  <cp:revision>148</cp:revision>
  <cp:lastPrinted>2024-02-07T17:16:12Z</cp:lastPrinted>
  <dcterms:created xsi:type="dcterms:W3CDTF">2022-08-02T16:02:49Z</dcterms:created>
  <dcterms:modified xsi:type="dcterms:W3CDTF">2024-02-07T21:34:29Z</dcterms:modified>
</cp:coreProperties>
</file>